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323" r:id="rId4"/>
    <p:sldId id="259" r:id="rId5"/>
    <p:sldId id="260" r:id="rId6"/>
    <p:sldId id="261" r:id="rId7"/>
    <p:sldId id="262" r:id="rId8"/>
    <p:sldId id="263" r:id="rId9"/>
    <p:sldId id="264" r:id="rId10"/>
    <p:sldId id="265" r:id="rId11"/>
    <p:sldId id="266" r:id="rId12"/>
    <p:sldId id="268" r:id="rId13"/>
    <p:sldId id="269" r:id="rId14"/>
    <p:sldId id="270" r:id="rId15"/>
    <p:sldId id="271" r:id="rId16"/>
    <p:sldId id="267" r:id="rId17"/>
    <p:sldId id="272" r:id="rId18"/>
    <p:sldId id="299" r:id="rId19"/>
    <p:sldId id="297" r:id="rId20"/>
    <p:sldId id="298" r:id="rId21"/>
    <p:sldId id="273" r:id="rId22"/>
    <p:sldId id="274" r:id="rId23"/>
    <p:sldId id="275" r:id="rId24"/>
    <p:sldId id="276" r:id="rId25"/>
    <p:sldId id="304" r:id="rId26"/>
    <p:sldId id="277" r:id="rId27"/>
    <p:sldId id="279" r:id="rId28"/>
    <p:sldId id="280" r:id="rId29"/>
    <p:sldId id="281" r:id="rId30"/>
    <p:sldId id="305" r:id="rId31"/>
    <p:sldId id="282" r:id="rId32"/>
    <p:sldId id="283" r:id="rId33"/>
    <p:sldId id="284" r:id="rId34"/>
    <p:sldId id="278" r:id="rId35"/>
    <p:sldId id="286" r:id="rId36"/>
    <p:sldId id="292" r:id="rId37"/>
    <p:sldId id="290" r:id="rId38"/>
    <p:sldId id="291" r:id="rId39"/>
    <p:sldId id="289" r:id="rId40"/>
    <p:sldId id="287" r:id="rId41"/>
    <p:sldId id="288" r:id="rId42"/>
    <p:sldId id="293" r:id="rId43"/>
    <p:sldId id="306" r:id="rId44"/>
    <p:sldId id="307" r:id="rId45"/>
    <p:sldId id="308" r:id="rId46"/>
    <p:sldId id="294" r:id="rId47"/>
    <p:sldId id="321" r:id="rId48"/>
    <p:sldId id="322" r:id="rId49"/>
    <p:sldId id="309" r:id="rId50"/>
    <p:sldId id="310" r:id="rId51"/>
    <p:sldId id="311" r:id="rId52"/>
    <p:sldId id="312" r:id="rId53"/>
    <p:sldId id="313" r:id="rId54"/>
    <p:sldId id="314" r:id="rId55"/>
    <p:sldId id="315" r:id="rId56"/>
    <p:sldId id="316" r:id="rId57"/>
    <p:sldId id="317" r:id="rId58"/>
    <p:sldId id="320" r:id="rId59"/>
    <p:sldId id="318" r:id="rId60"/>
    <p:sldId id="319" r:id="rId61"/>
    <p:sldId id="295"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smtClean="0"/>
              <a:t>Klik om de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8" name="Date Placeholder 7"/>
          <p:cNvSpPr>
            <a:spLocks noGrp="1"/>
          </p:cNvSpPr>
          <p:nvPr>
            <p:ph type="dt" sz="half" idx="10"/>
          </p:nvPr>
        </p:nvSpPr>
        <p:spPr/>
        <p:txBody>
          <a:bodyPr/>
          <a:lstStyle/>
          <a:p>
            <a:fld id="{5586B75A-687E-405C-8A0B-8D00578BA2C3}" type="datetimeFigureOut">
              <a:rPr lang="en-US" dirty="0"/>
              <a:pPr/>
              <a:t>6/7/2018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6/7/2018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nl.wikipedia.org/wiki/Fran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nl.wikipedia.org/wiki/Scheepvaart" TargetMode="External"/><Relationship Id="rId7" Type="http://schemas.openxmlformats.org/officeDocument/2006/relationships/hyperlink" Target="https://nl.wikipedia.org/wiki/Frans" TargetMode="External"/><Relationship Id="rId2" Type="http://schemas.openxmlformats.org/officeDocument/2006/relationships/hyperlink" Target="https://nl.wikipedia.org/wiki/Radiotelefonie" TargetMode="External"/><Relationship Id="rId1" Type="http://schemas.openxmlformats.org/officeDocument/2006/relationships/slideLayout" Target="../slideLayouts/slideLayout1.xml"/><Relationship Id="rId6" Type="http://schemas.openxmlformats.org/officeDocument/2006/relationships/hyperlink" Target="https://nl.wikipedia.org/wiki/Pan-pan#cite_note-1" TargetMode="External"/><Relationship Id="rId5" Type="http://schemas.openxmlformats.org/officeDocument/2006/relationships/hyperlink" Target="https://nl.wikipedia.org/wiki/Noodsignaal" TargetMode="External"/><Relationship Id="rId10" Type="http://schemas.openxmlformats.org/officeDocument/2006/relationships/image" Target="../media/image3.png"/><Relationship Id="rId4" Type="http://schemas.openxmlformats.org/officeDocument/2006/relationships/hyperlink" Target="https://nl.wikipedia.org/wiki/Luchtvaart" TargetMode="External"/><Relationship Id="rId9"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l.wikipedia.org/wiki/Securit%C3%A9"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nl.wikipedia.org/wiki/Radiotelegrafie" TargetMode="External"/><Relationship Id="rId7" Type="http://schemas.openxmlformats.org/officeDocument/2006/relationships/image" Target="../media/image13.png"/><Relationship Id="rId2" Type="http://schemas.openxmlformats.org/officeDocument/2006/relationships/hyperlink" Target="https://nl.wikipedia.org/wiki/Noodsignaal"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nl.wikipedia.org/wiki/Mor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jp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6.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google.nl/url?sa=i&amp;source=images&amp;cd=&amp;cad=rja&amp;uact=8&amp;ved=2ahUKEwiG5tz6tKrbAhXFa1AKHRZ8B6EQjRx6BAgBEAU&amp;url=http://www.debinnenvaart.nl/binnenvaarttaal/afbeeldingen/schepen/vrachtschepen_nieuw/beunschepen-hoppers-details.html&amp;psig=AOvVaw0xsGPmURlA9FG1trGcPVnN&amp;ust=1527665858945536" TargetMode="Externa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i2.wp.com/www.watersportportaal.nl/wp-content/uploads/2017/06/GeluidLang.png" TargetMode="External"/><Relationship Id="rId4" Type="http://schemas.openxmlformats.org/officeDocument/2006/relationships/hyperlink" Target="https://i0.wp.com/www.watersportportaal.nl/wp-content/uploads/2017/06/GeluidKort.png" TargetMode="Externa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jpg"/><Relationship Id="rId7" Type="http://schemas.openxmlformats.org/officeDocument/2006/relationships/hyperlink" Target="https://i0.wp.com/www.watersportportaal.nl/wp-content/uploads/2017/06/Geluid4Lang.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i0.wp.com/www.watersportportaal.nl/wp-content/uploads/2017/06/Geluid4Kort.png" TargetMode="External"/><Relationship Id="rId10" Type="http://schemas.openxmlformats.org/officeDocument/2006/relationships/image" Target="../media/image3.png"/><Relationship Id="rId4" Type="http://schemas.openxmlformats.org/officeDocument/2006/relationships/image" Target="../media/image27.png"/><Relationship Id="rId9"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nl.wikipedia.org/wiki/Fluit_(muziekinstrument)" TargetMode="External"/><Relationship Id="rId7" Type="http://schemas.openxmlformats.org/officeDocument/2006/relationships/image" Target="../media/image32.jpg"/><Relationship Id="rId2" Type="http://schemas.openxmlformats.org/officeDocument/2006/relationships/hyperlink" Target="https://nl.wikipedia.org/wiki/Klok_(bel)" TargetMode="Externa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hyperlink" Target="https://nl.wikipedia.org/wiki/Zeedein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gif"/><Relationship Id="rId5" Type="http://schemas.openxmlformats.org/officeDocument/2006/relationships/hyperlink" Target="http://www.reddingsvesten.com/page.php/Welke%20categori%EBn%20zijn%20er?id=10168" TargetMode="Externa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2.jpg"/><Relationship Id="rId7" Type="http://schemas.openxmlformats.org/officeDocument/2006/relationships/image" Target="../media/image4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10" Type="http://schemas.openxmlformats.org/officeDocument/2006/relationships/image" Target="../media/image3.png"/><Relationship Id="rId4" Type="http://schemas.openxmlformats.org/officeDocument/2006/relationships/image" Target="../media/image38.jpg"/><Relationship Id="rId9" Type="http://schemas.openxmlformats.org/officeDocument/2006/relationships/image" Target="../media/image43.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4.jp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7.jpg"/><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1.jpg"/></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9.jp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0.jpg"/></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5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0015" y="1227909"/>
            <a:ext cx="7345367" cy="1719072"/>
          </a:xfrm>
        </p:spPr>
        <p:txBody>
          <a:bodyPr/>
          <a:lstStyle/>
          <a:p>
            <a:r>
              <a:rPr lang="nl-NL" dirty="0" smtClean="0"/>
              <a:t>Les 1 </a:t>
            </a:r>
            <a:br>
              <a:rPr lang="nl-NL" dirty="0" smtClean="0"/>
            </a:br>
            <a:r>
              <a:rPr lang="nl-NL" dirty="0" smtClean="0"/>
              <a:t>Klein vaarbewijs 1 en 2</a:t>
            </a: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297469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Kanaal 16</a:t>
            </a:r>
            <a:br>
              <a:rPr lang="nl-NL" dirty="0" smtClean="0"/>
            </a:br>
            <a:r>
              <a:rPr lang="nl-NL" dirty="0" smtClean="0"/>
              <a:t>kanaal 10</a:t>
            </a:r>
            <a:br>
              <a:rPr lang="nl-NL" dirty="0" smtClean="0"/>
            </a:br>
            <a:r>
              <a:rPr lang="nl-NL" dirty="0" smtClean="0"/>
              <a:t>kanaal 1</a:t>
            </a:r>
            <a:br>
              <a:rPr lang="nl-NL" dirty="0" smtClean="0"/>
            </a:br>
            <a:r>
              <a:rPr lang="nl-NL" dirty="0" smtClean="0"/>
              <a:t>kanaal 77</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448" y="1743617"/>
            <a:ext cx="4128208" cy="265856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4109687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Rechthoek 4"/>
          <p:cNvSpPr/>
          <p:nvPr/>
        </p:nvSpPr>
        <p:spPr>
          <a:xfrm>
            <a:off x="1764356" y="889178"/>
            <a:ext cx="5926183" cy="4985980"/>
          </a:xfrm>
          <a:prstGeom prst="rect">
            <a:avLst/>
          </a:prstGeom>
        </p:spPr>
        <p:txBody>
          <a:bodyPr wrap="square">
            <a:spAutoFit/>
          </a:bodyPr>
          <a:lstStyle/>
          <a:p>
            <a:r>
              <a:rPr lang="nl-NL" sz="1200" b="1" dirty="0"/>
              <a:t>Marifoonfrequenties</a:t>
            </a:r>
          </a:p>
          <a:p>
            <a:r>
              <a:rPr lang="nl-NL" sz="1200" dirty="0"/>
              <a:t>156.0000 KNRM (kanaal 00)</a:t>
            </a:r>
            <a:br>
              <a:rPr lang="nl-NL" sz="1200" dirty="0"/>
            </a:br>
            <a:r>
              <a:rPr lang="nl-NL" sz="1200" dirty="0"/>
              <a:t>156.0500 Meldpost </a:t>
            </a:r>
            <a:r>
              <a:rPr lang="nl-NL" sz="1200" dirty="0" err="1"/>
              <a:t>IJselmeer</a:t>
            </a:r>
            <a:r>
              <a:rPr lang="nl-NL" sz="1200" dirty="0"/>
              <a:t> (kanaal 01)</a:t>
            </a:r>
            <a:br>
              <a:rPr lang="nl-NL" sz="1200" dirty="0"/>
            </a:br>
            <a:r>
              <a:rPr lang="nl-NL" sz="1200" dirty="0"/>
              <a:t>156.1000 Verkeerscentrale </a:t>
            </a:r>
            <a:r>
              <a:rPr lang="nl-NL" sz="1200" dirty="0" err="1"/>
              <a:t>Brandaris</a:t>
            </a:r>
            <a:r>
              <a:rPr lang="nl-NL" sz="1200" dirty="0"/>
              <a:t> (kanaal 02)</a:t>
            </a:r>
            <a:br>
              <a:rPr lang="nl-NL" sz="1200" dirty="0"/>
            </a:br>
            <a:r>
              <a:rPr lang="nl-NL" sz="1200" dirty="0"/>
              <a:t>156.1500 Wedstrijdbegeleiding (kanaal 03)</a:t>
            </a:r>
            <a:br>
              <a:rPr lang="nl-NL" sz="1200" dirty="0"/>
            </a:br>
            <a:r>
              <a:rPr lang="nl-NL" sz="1200" dirty="0"/>
              <a:t>156.2000 Meldpost Waddenzee (kanaal 04)</a:t>
            </a:r>
            <a:br>
              <a:rPr lang="nl-NL" sz="1200" dirty="0"/>
            </a:br>
            <a:r>
              <a:rPr lang="nl-NL" sz="1200" dirty="0"/>
              <a:t>156.2500 Verkeerscentrale Schiermonnikoog (kanaal 05)</a:t>
            </a:r>
            <a:br>
              <a:rPr lang="nl-NL" sz="1200" dirty="0"/>
            </a:br>
            <a:r>
              <a:rPr lang="nl-NL" sz="1200" dirty="0"/>
              <a:t>156.3000 Sleepboten (kanaal 06)</a:t>
            </a:r>
            <a:br>
              <a:rPr lang="nl-NL" sz="1200" dirty="0"/>
            </a:br>
            <a:r>
              <a:rPr lang="nl-NL" sz="1200" dirty="0"/>
              <a:t>156.3500 VC IJmuiden (kanaal 07)</a:t>
            </a:r>
            <a:br>
              <a:rPr lang="nl-NL" sz="1200" dirty="0"/>
            </a:br>
            <a:r>
              <a:rPr lang="nl-NL" sz="1200" dirty="0"/>
              <a:t>156.3750 KNRM &amp; SAR (kanaal 67)</a:t>
            </a:r>
            <a:br>
              <a:rPr lang="nl-NL" sz="1200" dirty="0"/>
            </a:br>
            <a:r>
              <a:rPr lang="nl-NL" sz="1200" dirty="0"/>
              <a:t>156.4000 Sleepboten (kanaal 08)</a:t>
            </a:r>
            <a:br>
              <a:rPr lang="nl-NL" sz="1200" dirty="0"/>
            </a:br>
            <a:r>
              <a:rPr lang="nl-NL" sz="1200" dirty="0"/>
              <a:t>156.4500 Havendienst Vlieland (kanaal 09)</a:t>
            </a:r>
            <a:br>
              <a:rPr lang="nl-NL" sz="1200" dirty="0"/>
            </a:br>
            <a:r>
              <a:rPr lang="nl-NL" sz="1200" dirty="0"/>
              <a:t>156.4750 Havendienst IJmuiden (kanaal 69)</a:t>
            </a:r>
            <a:br>
              <a:rPr lang="nl-NL" sz="1200" dirty="0"/>
            </a:br>
            <a:r>
              <a:rPr lang="nl-NL" sz="1200" dirty="0"/>
              <a:t>156.5000 Communicatie Waddenzee (kanaal 10)</a:t>
            </a:r>
            <a:br>
              <a:rPr lang="nl-NL" sz="1200" dirty="0"/>
            </a:br>
            <a:r>
              <a:rPr lang="nl-NL" sz="1200" dirty="0"/>
              <a:t>156.5250 DSC-kanaal (kanaal 70)</a:t>
            </a:r>
            <a:br>
              <a:rPr lang="nl-NL" sz="1200" dirty="0"/>
            </a:br>
            <a:r>
              <a:rPr lang="nl-NL" sz="1200" dirty="0"/>
              <a:t>156.5500 Havendienst Harlingen (kanaal 11)</a:t>
            </a:r>
            <a:br>
              <a:rPr lang="nl-NL" sz="1200" dirty="0"/>
            </a:br>
            <a:r>
              <a:rPr lang="nl-NL" sz="1200" dirty="0"/>
              <a:t>156.6000 Havendienst Vlieland &amp; Terschelling (kanaal 12)</a:t>
            </a:r>
            <a:br>
              <a:rPr lang="nl-NL" sz="1200" dirty="0"/>
            </a:br>
            <a:r>
              <a:rPr lang="nl-NL" sz="1200" dirty="0"/>
              <a:t>156.6250 </a:t>
            </a:r>
            <a:r>
              <a:rPr lang="nl-NL" sz="1200" dirty="0" err="1"/>
              <a:t>Intraship</a:t>
            </a:r>
            <a:r>
              <a:rPr lang="nl-NL" sz="1200" dirty="0"/>
              <a:t> (kanaal 72)</a:t>
            </a:r>
            <a:br>
              <a:rPr lang="nl-NL" sz="1200" dirty="0"/>
            </a:br>
            <a:r>
              <a:rPr lang="nl-NL" sz="1200" dirty="0"/>
              <a:t>156.6500 Communicatie pleziervaart (kanaal 13)</a:t>
            </a:r>
            <a:br>
              <a:rPr lang="nl-NL" sz="1200" dirty="0"/>
            </a:br>
            <a:r>
              <a:rPr lang="nl-NL" sz="1200" dirty="0"/>
              <a:t>156.6750 Nederlandse Kustwacht (kanaal 73)</a:t>
            </a:r>
            <a:br>
              <a:rPr lang="nl-NL" sz="1200" dirty="0"/>
            </a:br>
            <a:r>
              <a:rPr lang="nl-NL" sz="1200" dirty="0"/>
              <a:t>156.7000 Havendienst Den Helder (kanaal 14)</a:t>
            </a:r>
            <a:br>
              <a:rPr lang="nl-NL" sz="1200" dirty="0"/>
            </a:br>
            <a:r>
              <a:rPr lang="nl-NL" sz="1200" dirty="0"/>
              <a:t>156.7500 </a:t>
            </a:r>
            <a:r>
              <a:rPr lang="nl-NL" sz="1200" dirty="0" err="1"/>
              <a:t>Intraship</a:t>
            </a:r>
            <a:r>
              <a:rPr lang="nl-NL" sz="1200" dirty="0"/>
              <a:t> en baggerschepen (kanaal 15)</a:t>
            </a:r>
            <a:br>
              <a:rPr lang="nl-NL" sz="1200" dirty="0"/>
            </a:br>
            <a:r>
              <a:rPr lang="nl-NL" sz="1200" dirty="0"/>
              <a:t>156.8000 Nederlandse Kustwacht (kanaal 16)</a:t>
            </a:r>
            <a:br>
              <a:rPr lang="nl-NL" sz="1200" dirty="0"/>
            </a:br>
            <a:r>
              <a:rPr lang="nl-NL" sz="1200" dirty="0"/>
              <a:t>156.8500 Intraschip (kanaal 17)</a:t>
            </a:r>
            <a:br>
              <a:rPr lang="nl-NL" sz="1200" dirty="0"/>
            </a:br>
            <a:r>
              <a:rPr lang="nl-NL" sz="1200" dirty="0"/>
              <a:t>156.8750 Communicatie scheepvaart onderling (kanaal 77)</a:t>
            </a:r>
            <a:br>
              <a:rPr lang="nl-NL" sz="1200" dirty="0"/>
            </a:br>
            <a:endParaRPr lang="nl-NL" dirty="0">
              <a:effectLst/>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32015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Marifoon</a:t>
            </a:r>
            <a:br>
              <a:rPr lang="nl-NL" dirty="0" smtClean="0"/>
            </a:br>
            <a:r>
              <a:rPr lang="nl-NL" dirty="0"/>
              <a:t/>
            </a:r>
            <a:br>
              <a:rPr lang="nl-NL" dirty="0"/>
            </a:br>
            <a:r>
              <a:rPr lang="nl-NL" dirty="0" smtClean="0"/>
              <a:t/>
            </a:r>
            <a:br>
              <a:rPr lang="nl-NL" dirty="0" smtClean="0"/>
            </a:br>
            <a:endParaRPr lang="nl-NL" dirty="0"/>
          </a:p>
        </p:txBody>
      </p:sp>
      <p:sp>
        <p:nvSpPr>
          <p:cNvPr id="3" name="Ondertitel 2"/>
          <p:cNvSpPr>
            <a:spLocks noGrp="1"/>
          </p:cNvSpPr>
          <p:nvPr>
            <p:ph type="subTitle" idx="1"/>
          </p:nvPr>
        </p:nvSpPr>
        <p:spPr>
          <a:xfrm>
            <a:off x="577501" y="2926080"/>
            <a:ext cx="7315200" cy="914400"/>
          </a:xfrm>
        </p:spPr>
        <p:txBody>
          <a:bodyPr>
            <a:normAutofit fontScale="25000" lnSpcReduction="20000"/>
          </a:bodyPr>
          <a:lstStyle/>
          <a:p>
            <a:r>
              <a:rPr lang="nl-NL" sz="8000" dirty="0"/>
              <a:t>Bij ernstig en dreigend gevaar voor schip en bemanning en je wilt onmiddellijk hulp, mag je het noodsein ‘</a:t>
            </a:r>
            <a:r>
              <a:rPr lang="nl-NL" sz="8000" dirty="0" err="1"/>
              <a:t>Mayday</a:t>
            </a:r>
            <a:r>
              <a:rPr lang="nl-NL" sz="8000" dirty="0"/>
              <a:t>’ gebruiken. Gebruik in een dergelijk geval voor een juiste positiemelding de </a:t>
            </a:r>
            <a:r>
              <a:rPr lang="nl-NL" sz="8000" b="1" dirty="0"/>
              <a:t>vier W’s</a:t>
            </a:r>
            <a:r>
              <a:rPr lang="nl-NL" sz="8000" dirty="0"/>
              <a:t>:  </a:t>
            </a:r>
          </a:p>
          <a:p>
            <a:pPr lvl="1" algn="l"/>
            <a:r>
              <a:rPr lang="nl-NL" sz="8000" b="1" dirty="0"/>
              <a:t>W</a:t>
            </a:r>
            <a:r>
              <a:rPr lang="nl-NL" sz="8000" dirty="0"/>
              <a:t>ie ben je (scheepsnaam), </a:t>
            </a:r>
          </a:p>
          <a:p>
            <a:pPr lvl="1" algn="l"/>
            <a:r>
              <a:rPr lang="nl-NL" sz="8000" b="1" dirty="0"/>
              <a:t>w</a:t>
            </a:r>
            <a:r>
              <a:rPr lang="nl-NL" sz="8000" dirty="0"/>
              <a:t>at ben je (type schip), </a:t>
            </a:r>
          </a:p>
          <a:p>
            <a:pPr lvl="1" algn="l"/>
            <a:r>
              <a:rPr lang="nl-NL" sz="8000" b="1" dirty="0"/>
              <a:t>w</a:t>
            </a:r>
            <a:r>
              <a:rPr lang="nl-NL" sz="8000" dirty="0"/>
              <a:t>aar ben je (duidelijke positie) en </a:t>
            </a:r>
          </a:p>
          <a:p>
            <a:pPr lvl="1" algn="l"/>
            <a:r>
              <a:rPr lang="nl-NL" sz="8000" b="1" dirty="0"/>
              <a:t>w</a:t>
            </a:r>
            <a:r>
              <a:rPr lang="nl-NL" sz="8000" dirty="0"/>
              <a:t>aarheen vaar je?</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10032274" y="2351314"/>
            <a:ext cx="946093" cy="923330"/>
          </a:xfrm>
          <a:prstGeom prst="rect">
            <a:avLst/>
          </a:prstGeom>
          <a:noFill/>
        </p:spPr>
        <p:txBody>
          <a:bodyPr wrap="none" rtlCol="0">
            <a:spAutoFit/>
          </a:bodyPr>
          <a:lstStyle/>
          <a:p>
            <a:r>
              <a:rPr lang="nl-NL" dirty="0" err="1" smtClean="0"/>
              <a:t>Mayday</a:t>
            </a:r>
            <a:endParaRPr lang="nl-NL" dirty="0" smtClean="0"/>
          </a:p>
          <a:p>
            <a:r>
              <a:rPr lang="nl-NL" dirty="0" err="1" smtClean="0"/>
              <a:t>Mayday</a:t>
            </a:r>
            <a:endParaRPr lang="nl-NL" dirty="0" smtClean="0"/>
          </a:p>
          <a:p>
            <a:r>
              <a:rPr lang="nl-NL" dirty="0" err="1" smtClean="0"/>
              <a:t>mayday</a:t>
            </a:r>
            <a:endParaRPr lang="nl-NL" dirty="0"/>
          </a:p>
        </p:txBody>
      </p:sp>
      <p:sp>
        <p:nvSpPr>
          <p:cNvPr id="8" name="Rechthoek 7"/>
          <p:cNvSpPr/>
          <p:nvPr/>
        </p:nvSpPr>
        <p:spPr>
          <a:xfrm>
            <a:off x="3962518" y="5283446"/>
            <a:ext cx="4998484" cy="369332"/>
          </a:xfrm>
          <a:prstGeom prst="rect">
            <a:avLst/>
          </a:prstGeom>
        </p:spPr>
        <p:txBody>
          <a:bodyPr wrap="none">
            <a:spAutoFit/>
          </a:bodyPr>
          <a:lstStyle/>
          <a:p>
            <a:r>
              <a:rPr lang="nl-NL" u="sng" dirty="0"/>
              <a:t>verbastering van het </a:t>
            </a:r>
            <a:r>
              <a:rPr lang="nl-NL" u="sng" dirty="0">
                <a:solidFill>
                  <a:srgbClr val="FF0000"/>
                </a:solidFill>
                <a:hlinkClick r:id="rId4" tooltip="Frans"/>
              </a:rPr>
              <a:t>Franse</a:t>
            </a:r>
            <a:r>
              <a:rPr lang="nl-NL" u="sng" dirty="0">
                <a:solidFill>
                  <a:srgbClr val="FF0000"/>
                </a:solidFill>
              </a:rPr>
              <a:t> </a:t>
            </a:r>
            <a:r>
              <a:rPr lang="nl-NL" u="sng" dirty="0"/>
              <a:t>"</a:t>
            </a:r>
            <a:r>
              <a:rPr lang="nl-NL" u="sng" dirty="0" err="1"/>
              <a:t>m'aidez</a:t>
            </a:r>
            <a:r>
              <a:rPr lang="nl-NL" u="sng" dirty="0"/>
              <a:t>" ("help mij"). </a:t>
            </a:r>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13542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8407" y="836022"/>
            <a:ext cx="7345367" cy="2110958"/>
          </a:xfrm>
        </p:spPr>
        <p:txBody>
          <a:bodyPr>
            <a:normAutofit/>
          </a:bodyPr>
          <a:lstStyle/>
          <a:p>
            <a:r>
              <a:rPr lang="nl-NL" sz="2400" b="1" dirty="0"/>
              <a:t>Pan-pan</a:t>
            </a:r>
            <a:r>
              <a:rPr lang="nl-NL" sz="2400" dirty="0"/>
              <a:t> is het in de </a:t>
            </a:r>
            <a:r>
              <a:rPr lang="nl-NL" sz="2400" dirty="0">
                <a:hlinkClick r:id="rId2" tooltip="Radiotelefonie"/>
              </a:rPr>
              <a:t>radiotelefonie</a:t>
            </a:r>
            <a:r>
              <a:rPr lang="nl-NL" sz="2400" dirty="0"/>
              <a:t> (met name de </a:t>
            </a:r>
            <a:r>
              <a:rPr lang="nl-NL" sz="2400" dirty="0">
                <a:hlinkClick r:id="rId3" tooltip="Scheepvaart"/>
              </a:rPr>
              <a:t>scheepvaart</a:t>
            </a:r>
            <a:r>
              <a:rPr lang="nl-NL" sz="2400" dirty="0"/>
              <a:t> en de </a:t>
            </a:r>
            <a:r>
              <a:rPr lang="nl-NL" sz="2400" dirty="0">
                <a:hlinkClick r:id="rId4" tooltip="Luchtvaart"/>
              </a:rPr>
              <a:t>luchtvaart</a:t>
            </a:r>
            <a:r>
              <a:rPr lang="nl-NL" sz="2400" dirty="0"/>
              <a:t>) gebruikelijke </a:t>
            </a:r>
            <a:r>
              <a:rPr lang="nl-NL" sz="2400" dirty="0">
                <a:hlinkClick r:id="rId5" tooltip="Noodsignaal"/>
              </a:rPr>
              <a:t>signaal voor spoedoproepen</a:t>
            </a:r>
            <a:r>
              <a:rPr lang="nl-NL" sz="2400" dirty="0"/>
              <a:t> maar niet voor ernstig en onmiddellijk gevaar,</a:t>
            </a:r>
            <a:r>
              <a:rPr lang="nl-NL" sz="2400" baseline="30000" dirty="0">
                <a:hlinkClick r:id="rId6"/>
              </a:rPr>
              <a:t>[1]</a:t>
            </a:r>
            <a:r>
              <a:rPr lang="nl-NL" sz="2400" dirty="0"/>
              <a:t> zoals levensbedreigende gevallen. De term is een verbastering van het </a:t>
            </a:r>
            <a:r>
              <a:rPr lang="nl-NL" sz="2400" dirty="0">
                <a:hlinkClick r:id="rId7" tooltip="Frans"/>
              </a:rPr>
              <a:t>Franse</a:t>
            </a:r>
            <a:r>
              <a:rPr lang="nl-NL" sz="2400" dirty="0"/>
              <a:t> </a:t>
            </a:r>
            <a:r>
              <a:rPr lang="nl-NL" sz="2400" i="1" dirty="0"/>
              <a:t>panne</a:t>
            </a:r>
            <a:r>
              <a:rPr lang="nl-NL" sz="2400" dirty="0"/>
              <a:t> (=pech). </a:t>
            </a:r>
          </a:p>
        </p:txBody>
      </p:sp>
      <p:sp>
        <p:nvSpPr>
          <p:cNvPr id="3" name="Ondertitel 2"/>
          <p:cNvSpPr>
            <a:spLocks noGrp="1"/>
          </p:cNvSpPr>
          <p:nvPr>
            <p:ph type="subTitle" idx="1"/>
          </p:nvPr>
        </p:nvSpPr>
        <p:spPr>
          <a:xfrm>
            <a:off x="1008574" y="3544500"/>
            <a:ext cx="7315200" cy="914400"/>
          </a:xfrm>
        </p:spPr>
        <p:txBody>
          <a:bodyPr>
            <a:noAutofit/>
          </a:bodyPr>
          <a:lstStyle/>
          <a:p>
            <a:r>
              <a:rPr lang="nl-NL" sz="1800" dirty="0"/>
              <a:t>Pan-Pan, Pan-Pan, Pan-Pan”, gevolgd door de ontvanger die men wil bereiken. Dit kan een specifiek station zijn, dan herhaalt men driemaal de naam van het station, of “</a:t>
            </a:r>
            <a:r>
              <a:rPr lang="nl-NL" sz="1800" dirty="0" err="1"/>
              <a:t>All</a:t>
            </a:r>
            <a:r>
              <a:rPr lang="nl-NL" sz="1800" dirty="0"/>
              <a:t> Stations, </a:t>
            </a:r>
            <a:r>
              <a:rPr lang="nl-NL" sz="1800" dirty="0" err="1"/>
              <a:t>All</a:t>
            </a:r>
            <a:r>
              <a:rPr lang="nl-NL" sz="1800" dirty="0"/>
              <a:t> stations, </a:t>
            </a:r>
            <a:r>
              <a:rPr lang="nl-NL" sz="1800" dirty="0" err="1"/>
              <a:t>All</a:t>
            </a:r>
            <a:r>
              <a:rPr lang="nl-NL" sz="1800" dirty="0"/>
              <a:t> stations”, indien men de aandacht van alle stations wil hebben. Vervolgens moet het schip zichzelf identificeren door driemaal de naam te herhalen, de positie opgeven, de aard van het spoedgeval kenbaar maken en uiteindelijk specificeren welke soort hulp er verlangd wordt. </a:t>
            </a:r>
          </a:p>
        </p:txBody>
      </p:sp>
      <p:pic>
        <p:nvPicPr>
          <p:cNvPr id="4" name="Afbeelding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10229905" y="3082835"/>
            <a:ext cx="986167" cy="923330"/>
          </a:xfrm>
          <a:prstGeom prst="rect">
            <a:avLst/>
          </a:prstGeom>
          <a:noFill/>
        </p:spPr>
        <p:txBody>
          <a:bodyPr wrap="none" rtlCol="0">
            <a:spAutoFit/>
          </a:bodyPr>
          <a:lstStyle/>
          <a:p>
            <a:r>
              <a:rPr lang="nl-NL" dirty="0" smtClean="0"/>
              <a:t>Pan-pan</a:t>
            </a:r>
          </a:p>
          <a:p>
            <a:r>
              <a:rPr lang="nl-NL" dirty="0" smtClean="0"/>
              <a:t>Pan-pan</a:t>
            </a:r>
          </a:p>
          <a:p>
            <a:r>
              <a:rPr lang="nl-NL" dirty="0" smtClean="0"/>
              <a:t>Pan-pan</a:t>
            </a:r>
            <a:endParaRPr lang="nl-NL" dirty="0"/>
          </a:p>
        </p:txBody>
      </p:sp>
      <p:pic>
        <p:nvPicPr>
          <p:cNvPr id="8" name="Afbeelding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185783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1954" y="1254035"/>
            <a:ext cx="7473261" cy="2058706"/>
          </a:xfrm>
        </p:spPr>
        <p:txBody>
          <a:bodyPr>
            <a:normAutofit/>
          </a:bodyPr>
          <a:lstStyle/>
          <a:p>
            <a:r>
              <a:rPr lang="nl-NL" sz="4000" dirty="0"/>
              <a:t>“</a:t>
            </a:r>
            <a:r>
              <a:rPr lang="nl-NL" sz="4000" dirty="0" err="1">
                <a:hlinkClick r:id="rId2" tooltip="Securité"/>
              </a:rPr>
              <a:t>Securité</a:t>
            </a:r>
            <a:r>
              <a:rPr lang="nl-NL" sz="4000" dirty="0"/>
              <a:t>” dat veiligheid betekent, wordt gebruikt voor algemene veiligheidswaarschuwingen.</a:t>
            </a:r>
          </a:p>
        </p:txBody>
      </p:sp>
      <p:sp>
        <p:nvSpPr>
          <p:cNvPr id="3" name="Ondertitel 2"/>
          <p:cNvSpPr>
            <a:spLocks noGrp="1"/>
          </p:cNvSpPr>
          <p:nvPr>
            <p:ph type="subTitle" idx="1"/>
          </p:nvPr>
        </p:nvSpPr>
        <p:spPr>
          <a:xfrm>
            <a:off x="1020984" y="3824805"/>
            <a:ext cx="7315200" cy="914400"/>
          </a:xfrm>
        </p:spPr>
        <p:txBody>
          <a:bodyPr>
            <a:normAutofit fontScale="70000" lnSpcReduction="20000"/>
          </a:bodyPr>
          <a:lstStyle/>
          <a:p>
            <a:r>
              <a:rPr lang="nl-NL" dirty="0"/>
              <a:t>Voorbeeld van een veiligheidsoproep: </a:t>
            </a:r>
          </a:p>
          <a:p>
            <a:r>
              <a:rPr lang="nl-NL" dirty="0" err="1"/>
              <a:t>Sécurité</a:t>
            </a:r>
            <a:r>
              <a:rPr lang="nl-NL" dirty="0"/>
              <a:t> </a:t>
            </a:r>
            <a:r>
              <a:rPr lang="nl-NL" dirty="0" err="1"/>
              <a:t>Sécurité</a:t>
            </a:r>
            <a:r>
              <a:rPr lang="nl-NL" dirty="0"/>
              <a:t> </a:t>
            </a:r>
            <a:r>
              <a:rPr lang="nl-NL" dirty="0" err="1"/>
              <a:t>Sécurité</a:t>
            </a:r>
            <a:r>
              <a:rPr lang="nl-NL" dirty="0"/>
              <a:t>! Alle schepen, alle schepen, alle schepen. Hier kustwacht Den Helder, kustwacht Den Helder, kustwacht Den Helder. Voor een windwaarschuwing luister uit op kanaal 23 en 83. </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4669" y="3586843"/>
            <a:ext cx="2857500" cy="1905000"/>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406386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S.O.S.</a:t>
            </a:r>
            <a:br>
              <a:rPr lang="nl-NL" dirty="0" smtClean="0"/>
            </a:br>
            <a:r>
              <a:rPr lang="nl-NL" dirty="0"/>
              <a:t/>
            </a:r>
            <a:br>
              <a:rPr lang="nl-NL" dirty="0"/>
            </a:br>
            <a:r>
              <a:rPr lang="nl-NL" dirty="0" smtClean="0"/>
              <a:t/>
            </a:r>
            <a:br>
              <a:rPr lang="nl-NL" dirty="0" smtClean="0"/>
            </a:br>
            <a:endParaRPr lang="nl-NL" dirty="0"/>
          </a:p>
        </p:txBody>
      </p:sp>
      <p:sp>
        <p:nvSpPr>
          <p:cNvPr id="5" name="Rectangle 1"/>
          <p:cNvSpPr>
            <a:spLocks noGrp="1" noChangeArrowheads="1"/>
          </p:cNvSpPr>
          <p:nvPr>
            <p:ph type="subTitle" idx="1"/>
          </p:nvPr>
        </p:nvSpPr>
        <p:spPr bwMode="auto">
          <a:xfrm>
            <a:off x="969385" y="3630659"/>
            <a:ext cx="7665163" cy="1567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0" tIns="44436" rIns="0" bIns="4443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smtClean="0">
                <a:ln>
                  <a:noFill/>
                </a:ln>
                <a:solidFill>
                  <a:schemeClr val="tx1"/>
                </a:solidFill>
                <a:effectLst/>
                <a:latin typeface="Arial" panose="020B0604020202020204" pitchFamily="34" charset="0"/>
              </a:rPr>
              <a:t>SOS</a:t>
            </a:r>
            <a:r>
              <a:rPr kumimoji="0" lang="nl-NL" altLang="nl-NL" sz="1600" b="0" i="0" u="none" strike="noStrike" cap="none" normalizeH="0" baseline="0" dirty="0" smtClean="0">
                <a:ln>
                  <a:noFill/>
                </a:ln>
                <a:solidFill>
                  <a:schemeClr val="tx1"/>
                </a:solidFill>
                <a:effectLst/>
                <a:latin typeface="Arial" panose="020B0604020202020204" pitchFamily="34" charset="0"/>
              </a:rPr>
              <a:t> is de naam die gegeven wordt aan het internationale </a:t>
            </a:r>
            <a:r>
              <a:rPr kumimoji="0" lang="nl-NL" altLang="nl-NL" sz="1600" b="0" i="0" u="none" strike="noStrike" cap="none" normalizeH="0" baseline="0" dirty="0" smtClean="0">
                <a:ln>
                  <a:noFill/>
                </a:ln>
                <a:solidFill>
                  <a:schemeClr val="tx1"/>
                </a:solidFill>
                <a:effectLst/>
                <a:latin typeface="Arial" panose="020B0604020202020204" pitchFamily="34" charset="0"/>
                <a:hlinkClick r:id="rId2" tooltip="Noodsignaal"/>
              </a:rPr>
              <a:t>noodsignaal</a:t>
            </a:r>
            <a:r>
              <a:rPr kumimoji="0" lang="nl-NL" altLang="nl-NL" sz="1600" b="0" i="0" u="none" strike="noStrike" cap="none" normalizeH="0" baseline="0" dirty="0" smtClean="0">
                <a:ln>
                  <a:noFill/>
                </a:ln>
                <a:solidFill>
                  <a:schemeClr val="tx1"/>
                </a:solidFill>
                <a:effectLst/>
                <a:latin typeface="Arial" panose="020B0604020202020204" pitchFamily="34" charset="0"/>
              </a:rPr>
              <a:t> voor </a:t>
            </a:r>
            <a:r>
              <a:rPr kumimoji="0" lang="nl-NL" altLang="nl-NL" sz="1600" b="0" i="0" u="none" strike="noStrike" cap="none" normalizeH="0" baseline="0" dirty="0" smtClean="0">
                <a:ln>
                  <a:noFill/>
                </a:ln>
                <a:solidFill>
                  <a:schemeClr val="tx1"/>
                </a:solidFill>
                <a:effectLst/>
                <a:latin typeface="Arial" panose="020B0604020202020204" pitchFamily="34" charset="0"/>
                <a:hlinkClick r:id="rId3" tooltip="Radiotelegrafie"/>
              </a:rPr>
              <a:t>draadloze communicatie</a:t>
            </a:r>
            <a:r>
              <a:rPr kumimoji="0" lang="nl-NL" altLang="nl-NL" sz="1600" b="0" i="0" u="none" strike="noStrike" cap="none" normalizeH="0" baseline="0" dirty="0" smtClean="0">
                <a:ln>
                  <a:noFill/>
                </a:ln>
                <a:solidFill>
                  <a:schemeClr val="tx1"/>
                </a:solidFill>
                <a:effectLst/>
                <a:latin typeface="Arial" panose="020B0604020202020204" pitchFamily="34" charset="0"/>
              </a:rPr>
              <a:t>. In </a:t>
            </a:r>
            <a:r>
              <a:rPr kumimoji="0" lang="nl-NL" altLang="nl-NL" sz="1600" b="0" i="0" u="none" strike="noStrike" cap="none" normalizeH="0" baseline="0" dirty="0" smtClean="0">
                <a:ln>
                  <a:noFill/>
                </a:ln>
                <a:solidFill>
                  <a:schemeClr val="tx1"/>
                </a:solidFill>
                <a:effectLst/>
                <a:latin typeface="Arial" panose="020B0604020202020204" pitchFamily="34" charset="0"/>
                <a:hlinkClick r:id="rId4" tooltip="Morse"/>
              </a:rPr>
              <a:t>morsecode</a:t>
            </a:r>
            <a:r>
              <a:rPr kumimoji="0" lang="nl-NL" altLang="nl-NL" sz="1600" b="0" i="0" u="none" strike="noStrike" cap="none" normalizeH="0" baseline="0" dirty="0" smtClean="0">
                <a:ln>
                  <a:noFill/>
                </a:ln>
                <a:solidFill>
                  <a:schemeClr val="tx1"/>
                </a:solidFill>
                <a:effectLst/>
                <a:latin typeface="Arial" panose="020B0604020202020204" pitchFamily="34" charset="0"/>
              </a:rPr>
              <a:t> wordt het zo weergegeven: </a:t>
            </a:r>
            <a:r>
              <a:rPr kumimoji="0" lang="nl-NL" altLang="nl-NL" sz="1600" b="1" i="0" u="none" strike="noStrike" cap="none" normalizeH="0" baseline="0" dirty="0" smtClean="0">
                <a:ln>
                  <a:noFill/>
                </a:ln>
                <a:solidFill>
                  <a:schemeClr val="tx1"/>
                </a:solidFill>
                <a:effectLst/>
                <a:latin typeface="Arial Unicode MS"/>
              </a:rPr>
              <a:t>...---...</a:t>
            </a:r>
            <a:r>
              <a:rPr kumimoji="0" lang="nl-NL" altLang="nl-NL" sz="1600" b="0" i="0" u="none" strike="noStrike" cap="none" normalizeH="0" baseline="0" dirty="0" smtClean="0">
                <a:ln>
                  <a:noFill/>
                </a:ln>
                <a:solidFill>
                  <a:schemeClr val="tx1"/>
                </a:solidFill>
                <a:effectLst/>
                <a:latin typeface="Arial" panose="020B0604020202020204" pitchFamily="34" charset="0"/>
              </a:rPr>
              <a:t> Aan elkaar, dus zonder pauze, net zoals er geen pauzes in één letter zijn. Het is dan ook geen echte morsecode; als het aparte letters waren, zouden ze door pauzes gescheiden worden. De interpretatie 'SOS' is dan ook tamelijk willekeurig. De naam "SOS" en de betekenissen "Save </a:t>
            </a:r>
            <a:r>
              <a:rPr kumimoji="0" lang="nl-NL" altLang="nl-NL" sz="1600" b="0" i="0" u="none" strike="noStrike" cap="none" normalizeH="0" baseline="0" dirty="0" err="1" smtClean="0">
                <a:ln>
                  <a:noFill/>
                </a:ln>
                <a:solidFill>
                  <a:schemeClr val="tx1"/>
                </a:solidFill>
                <a:effectLst/>
                <a:latin typeface="Arial" panose="020B0604020202020204" pitchFamily="34" charset="0"/>
              </a:rPr>
              <a:t>Our</a:t>
            </a:r>
            <a:r>
              <a:rPr kumimoji="0" lang="nl-NL" altLang="nl-NL" sz="1600" b="0" i="0" u="none" strike="noStrike" cap="none" normalizeH="0" baseline="0" dirty="0" smtClean="0">
                <a:ln>
                  <a:noFill/>
                </a:ln>
                <a:solidFill>
                  <a:schemeClr val="tx1"/>
                </a:solidFill>
                <a:effectLst/>
                <a:latin typeface="Arial" panose="020B0604020202020204" pitchFamily="34" charset="0"/>
              </a:rPr>
              <a:t> </a:t>
            </a:r>
            <a:r>
              <a:rPr kumimoji="0" lang="nl-NL" altLang="nl-NL" sz="1600" b="0" i="0" u="none" strike="noStrike" cap="none" normalizeH="0" baseline="0" dirty="0" err="1" smtClean="0">
                <a:ln>
                  <a:noFill/>
                </a:ln>
                <a:solidFill>
                  <a:schemeClr val="tx1"/>
                </a:solidFill>
                <a:effectLst/>
                <a:latin typeface="Arial" panose="020B0604020202020204" pitchFamily="34" charset="0"/>
              </a:rPr>
              <a:t>Ship</a:t>
            </a:r>
            <a:r>
              <a:rPr kumimoji="0" lang="nl-NL" altLang="nl-NL" sz="1600" b="0" i="0" u="none" strike="noStrike" cap="none" normalizeH="0" baseline="0" dirty="0" smtClean="0">
                <a:ln>
                  <a:noFill/>
                </a:ln>
                <a:solidFill>
                  <a:schemeClr val="tx1"/>
                </a:solidFill>
                <a:effectLst/>
                <a:latin typeface="Arial" panose="020B0604020202020204" pitchFamily="34" charset="0"/>
              </a:rPr>
              <a:t>" (red ons schip) en "Save </a:t>
            </a:r>
            <a:r>
              <a:rPr kumimoji="0" lang="nl-NL" altLang="nl-NL" sz="1600" b="0" i="0" u="none" strike="noStrike" cap="none" normalizeH="0" baseline="0" dirty="0" err="1" smtClean="0">
                <a:ln>
                  <a:noFill/>
                </a:ln>
                <a:solidFill>
                  <a:schemeClr val="tx1"/>
                </a:solidFill>
                <a:effectLst/>
                <a:latin typeface="Arial" panose="020B0604020202020204" pitchFamily="34" charset="0"/>
              </a:rPr>
              <a:t>Our</a:t>
            </a:r>
            <a:r>
              <a:rPr kumimoji="0" lang="nl-NL" altLang="nl-NL" sz="1600" b="0" i="0" u="none" strike="noStrike" cap="none" normalizeH="0" baseline="0" dirty="0" smtClean="0">
                <a:ln>
                  <a:noFill/>
                </a:ln>
                <a:solidFill>
                  <a:schemeClr val="tx1"/>
                </a:solidFill>
                <a:effectLst/>
                <a:latin typeface="Arial" panose="020B0604020202020204" pitchFamily="34" charset="0"/>
              </a:rPr>
              <a:t> </a:t>
            </a:r>
            <a:r>
              <a:rPr kumimoji="0" lang="nl-NL" altLang="nl-NL" sz="1600" b="0" i="0" u="none" strike="noStrike" cap="none" normalizeH="0" baseline="0" dirty="0" err="1" smtClean="0">
                <a:ln>
                  <a:noFill/>
                </a:ln>
                <a:solidFill>
                  <a:schemeClr val="tx1"/>
                </a:solidFill>
                <a:effectLst/>
                <a:latin typeface="Arial" panose="020B0604020202020204" pitchFamily="34" charset="0"/>
              </a:rPr>
              <a:t>Souls</a:t>
            </a:r>
            <a:r>
              <a:rPr kumimoji="0" lang="nl-NL" altLang="nl-NL" sz="1600" b="0" i="0" u="none" strike="noStrike" cap="none" normalizeH="0" baseline="0" dirty="0" smtClean="0">
                <a:ln>
                  <a:noFill/>
                </a:ln>
                <a:solidFill>
                  <a:schemeClr val="tx1"/>
                </a:solidFill>
                <a:effectLst/>
                <a:latin typeface="Arial" panose="020B0604020202020204" pitchFamily="34" charset="0"/>
              </a:rPr>
              <a:t>" </a:t>
            </a: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8637" y="1585810"/>
            <a:ext cx="2630580" cy="3390817"/>
          </a:xfrm>
          <a:prstGeom prst="rect">
            <a:avLst/>
          </a:prstGeom>
        </p:spPr>
      </p:pic>
      <p:pic>
        <p:nvPicPr>
          <p:cNvPr id="9" name="Afbeelding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085068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5330" y="561701"/>
            <a:ext cx="6885432" cy="1575381"/>
          </a:xfrm>
        </p:spPr>
        <p:txBody>
          <a:bodyPr/>
          <a:lstStyle/>
          <a:p>
            <a:r>
              <a:rPr lang="nl-NL" dirty="0" smtClean="0"/>
              <a:t>Almanak 1 en 2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432" y="2607345"/>
            <a:ext cx="3227614" cy="3227614"/>
          </a:xfrm>
          <a:prstGeom prst="rect">
            <a:avLst/>
          </a:prstGeom>
        </p:spPr>
      </p:pic>
      <p:sp>
        <p:nvSpPr>
          <p:cNvPr id="9" name="Tekstvak 8"/>
          <p:cNvSpPr txBox="1"/>
          <p:nvPr/>
        </p:nvSpPr>
        <p:spPr>
          <a:xfrm>
            <a:off x="4663440" y="2157981"/>
            <a:ext cx="4285147" cy="646331"/>
          </a:xfrm>
          <a:prstGeom prst="rect">
            <a:avLst/>
          </a:prstGeom>
          <a:noFill/>
        </p:spPr>
        <p:txBody>
          <a:bodyPr wrap="none" rtlCol="0">
            <a:spAutoFit/>
          </a:bodyPr>
          <a:lstStyle/>
          <a:p>
            <a:pPr marL="342900" indent="-342900">
              <a:buAutoNum type="arabicPlain"/>
            </a:pPr>
            <a:r>
              <a:rPr lang="nl-NL" dirty="0" smtClean="0"/>
              <a:t>Wet en regelgeving</a:t>
            </a:r>
          </a:p>
          <a:p>
            <a:pPr marL="342900" indent="-342900">
              <a:buAutoNum type="arabicPlain"/>
            </a:pPr>
            <a:r>
              <a:rPr lang="nl-NL" dirty="0" smtClean="0"/>
              <a:t>Informatie bruggen sluizen jachthavens</a:t>
            </a:r>
            <a:endParaRPr lang="nl-NL" dirty="0"/>
          </a:p>
        </p:txBody>
      </p:sp>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3440" y="3065084"/>
            <a:ext cx="1955683" cy="2769875"/>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15257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Voor anker</a:t>
            </a:r>
            <a:br>
              <a:rPr lang="nl-NL" dirty="0" smtClean="0"/>
            </a:br>
            <a:r>
              <a:rPr lang="nl-NL" dirty="0"/>
              <a:t/>
            </a:r>
            <a:br>
              <a:rPr lang="nl-NL" dirty="0"/>
            </a:br>
            <a:r>
              <a:rPr lang="nl-NL" dirty="0" smtClean="0"/>
              <a:t>Zwarte bol</a:t>
            </a: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1653" y="3376278"/>
            <a:ext cx="4530906" cy="247140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702589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853" y="141628"/>
            <a:ext cx="7315200" cy="3255264"/>
          </a:xfrm>
        </p:spPr>
        <p:txBody>
          <a:bodyPr>
            <a:normAutofit/>
          </a:bodyPr>
          <a:lstStyle/>
          <a:p>
            <a:r>
              <a:rPr lang="nl-NL" sz="2000" dirty="0">
                <a:solidFill>
                  <a:schemeClr val="tx1"/>
                </a:solidFill>
              </a:rPr>
              <a:t>Eerst breng je het schip in de wind (boeg richting de wind keren) ongeveer op de plek waar je wilt ankeren. Als je keuze hebt is het slim om een beschutte plek uit te kiezen: het anker houdt dan beter en het is natuurlijk ook aangenamer toeven. Je brengt het schip tot stilstand en dan kan je het anker laten zakken. Gebruik de vuistregel dat de ankerlijn een lengte moet hebben van </a:t>
            </a:r>
            <a:r>
              <a:rPr lang="nl-NL" sz="2000" b="1" dirty="0">
                <a:solidFill>
                  <a:schemeClr val="tx1"/>
                </a:solidFill>
              </a:rPr>
              <a:t>drie maal </a:t>
            </a:r>
            <a:r>
              <a:rPr lang="nl-NL" sz="2000" dirty="0">
                <a:solidFill>
                  <a:schemeClr val="tx1"/>
                </a:solidFill>
              </a:rPr>
              <a:t>de lokale waterdiepte. De waterdiepte vind je in de </a:t>
            </a:r>
            <a:r>
              <a:rPr lang="nl-NL" sz="2000" dirty="0"/>
              <a:t>waterkaart </a:t>
            </a:r>
          </a:p>
        </p:txBody>
      </p:sp>
      <p:sp>
        <p:nvSpPr>
          <p:cNvPr id="3" name="Ondertitel 2"/>
          <p:cNvSpPr>
            <a:spLocks noGrp="1"/>
          </p:cNvSpPr>
          <p:nvPr>
            <p:ph type="subTitle" idx="1"/>
          </p:nvPr>
        </p:nvSpPr>
        <p:spPr/>
        <p:txBody>
          <a:bodyPr>
            <a:normAutofit/>
          </a:bodyPr>
          <a:lstStyle/>
          <a:p>
            <a:r>
              <a:rPr lang="nl-NL" sz="2000" dirty="0" smtClean="0"/>
              <a:t>Krabben </a:t>
            </a:r>
            <a:endParaRPr lang="nl-NL" sz="20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029" y="3339362"/>
            <a:ext cx="3749039" cy="252435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055212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Afbeeldingsresultaat voor ankeren"/>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2926080"/>
            <a:ext cx="8888889" cy="2666667"/>
          </a:xfrm>
          <a:prstGeom prst="rect">
            <a:avLst/>
          </a:prstGeom>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706" y="1028190"/>
            <a:ext cx="4770014" cy="291924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8184" y="1181914"/>
            <a:ext cx="4743450" cy="3305175"/>
          </a:xfrm>
          <a:prstGeom prst="rect">
            <a:avLst/>
          </a:prstGeom>
        </p:spPr>
      </p:pic>
      <p:pic>
        <p:nvPicPr>
          <p:cNvPr id="12" name="Afbeelding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580545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0015" y="966652"/>
            <a:ext cx="6415169" cy="2058706"/>
          </a:xfrm>
        </p:spPr>
        <p:txBody>
          <a:bodyPr/>
          <a:lstStyle/>
          <a:p>
            <a:r>
              <a:rPr lang="nl-NL" dirty="0" smtClean="0"/>
              <a:t>Klein vaarbewijs verplicht </a:t>
            </a:r>
            <a:endParaRPr lang="nl-NL" dirty="0"/>
          </a:p>
        </p:txBody>
      </p:sp>
      <p:sp>
        <p:nvSpPr>
          <p:cNvPr id="3" name="Ondertitel 2"/>
          <p:cNvSpPr>
            <a:spLocks noGrp="1"/>
          </p:cNvSpPr>
          <p:nvPr>
            <p:ph type="subTitle" idx="1"/>
          </p:nvPr>
        </p:nvSpPr>
        <p:spPr/>
        <p:txBody>
          <a:bodyPr/>
          <a:lstStyle/>
          <a:p>
            <a:r>
              <a:rPr lang="nl-NL" dirty="0" smtClean="0"/>
              <a:t>Verkrijgen vaarbewijs vanaf 18 jaar</a:t>
            </a:r>
          </a:p>
          <a:p>
            <a:r>
              <a:rPr lang="nl-NL" dirty="0" smtClean="0"/>
              <a:t>Examen doen</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9185137" y="2187415"/>
            <a:ext cx="2845754" cy="2097201"/>
          </a:xfrm>
          <a:prstGeom prst="rect">
            <a:avLst/>
          </a:prstGeom>
          <a:noFill/>
        </p:spPr>
        <p:txBody>
          <a:bodyPr wrap="square" rtlCol="0">
            <a:spAutoFit/>
          </a:bodyPr>
          <a:lstStyle/>
          <a:p>
            <a:r>
              <a:rPr lang="nl-NL" dirty="0" smtClean="0"/>
              <a:t>Plezierjacht vanaf 15 meter</a:t>
            </a:r>
          </a:p>
          <a:p>
            <a:endParaRPr lang="nl-NL" dirty="0"/>
          </a:p>
          <a:p>
            <a:r>
              <a:rPr lang="nl-NL" dirty="0" smtClean="0"/>
              <a:t>Beroepsvaart tussen 15 en 20 meter</a:t>
            </a:r>
          </a:p>
          <a:p>
            <a:endParaRPr lang="nl-NL" dirty="0"/>
          </a:p>
          <a:p>
            <a:r>
              <a:rPr lang="nl-NL" dirty="0" smtClean="0"/>
              <a:t>Motorboor sneller dan 20 km/uur</a:t>
            </a:r>
            <a:endParaRPr lang="nl-NL" dirty="0"/>
          </a:p>
        </p:txBody>
      </p:sp>
      <p:sp>
        <p:nvSpPr>
          <p:cNvPr id="8" name="Tekstvak 7"/>
          <p:cNvSpPr txBox="1"/>
          <p:nvPr/>
        </p:nvSpPr>
        <p:spPr>
          <a:xfrm>
            <a:off x="346660" y="3524636"/>
            <a:ext cx="8068555" cy="646331"/>
          </a:xfrm>
          <a:prstGeom prst="rect">
            <a:avLst/>
          </a:prstGeom>
          <a:noFill/>
        </p:spPr>
        <p:txBody>
          <a:bodyPr wrap="none" rtlCol="0">
            <a:spAutoFit/>
          </a:bodyPr>
          <a:lstStyle/>
          <a:p>
            <a:r>
              <a:rPr lang="nl-NL" dirty="0" smtClean="0"/>
              <a:t>Kanalen rivieren en meren vaarbewijs 1 </a:t>
            </a:r>
          </a:p>
          <a:p>
            <a:r>
              <a:rPr lang="nl-NL" dirty="0" smtClean="0"/>
              <a:t>Westerschelde, Oosterschelde, </a:t>
            </a:r>
            <a:r>
              <a:rPr lang="nl-NL" dirty="0" err="1" smtClean="0"/>
              <a:t>ijsselmeer</a:t>
            </a:r>
            <a:r>
              <a:rPr lang="nl-NL" dirty="0" smtClean="0"/>
              <a:t>, markermeer, Eems, Dollard vaarbewijs 2 </a:t>
            </a:r>
            <a:endParaRPr lang="nl-NL" dirty="0"/>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265" y="966652"/>
            <a:ext cx="2543944" cy="1613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994175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ankeren"/>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07" y="1295962"/>
            <a:ext cx="8666662" cy="4579195"/>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57380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Zwarte kegel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7261" y="983429"/>
            <a:ext cx="3048425" cy="4601217"/>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542778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fbeeldingsresultaat voor beperkt manoeuvreerbaar schip">
            <a:hlinkClick r:id="rId2"/>
          </p:cNvPr>
          <p:cNvSpPr>
            <a:spLocks noGrp="1" noChangeAspect="1" noChangeArrowheads="1"/>
          </p:cNvSpPr>
          <p:nvPr>
            <p:ph type="ctr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nl-NL" dirty="0" smtClean="0"/>
              <a:t>Beperkt manoeuvreerbaar schip</a:t>
            </a:r>
            <a:br>
              <a:rPr lang="nl-NL" dirty="0" smtClean="0"/>
            </a:br>
            <a:endParaRPr lang="nl-NL" dirty="0"/>
          </a:p>
        </p:txBody>
      </p:sp>
      <p:sp>
        <p:nvSpPr>
          <p:cNvPr id="3" name="Ondertitel 2"/>
          <p:cNvSpPr>
            <a:spLocks noGrp="1"/>
          </p:cNvSpPr>
          <p:nvPr>
            <p:ph type="subTitle" idx="1"/>
          </p:nvPr>
        </p:nvSpPr>
        <p:spPr>
          <a:xfrm>
            <a:off x="787220" y="3494589"/>
            <a:ext cx="7315200" cy="914400"/>
          </a:xfrm>
        </p:spPr>
        <p:txBody>
          <a:bodyPr/>
          <a:lstStyle/>
          <a:p>
            <a:r>
              <a:rPr lang="nl-NL" dirty="0" smtClean="0"/>
              <a:t>Baggeren,</a:t>
            </a:r>
          </a:p>
          <a:p>
            <a:r>
              <a:rPr lang="nl-NL" dirty="0" smtClean="0"/>
              <a:t>Vissers</a:t>
            </a:r>
          </a:p>
          <a:p>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676" y="1644925"/>
            <a:ext cx="3258149" cy="3939721"/>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916477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Geluidsseinen</a:t>
            </a:r>
            <a:br>
              <a:rPr lang="nl-NL" dirty="0" smtClean="0"/>
            </a:br>
            <a:r>
              <a:rPr lang="nl-NL" dirty="0"/>
              <a:t/>
            </a:r>
            <a:br>
              <a:rPr lang="nl-NL" dirty="0"/>
            </a:br>
            <a:r>
              <a:rPr lang="nl-NL" dirty="0" smtClean="0"/>
              <a:t/>
            </a:r>
            <a:br>
              <a:rPr lang="nl-NL" dirty="0" smtClean="0"/>
            </a:b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10" name="Rectangle 9"/>
          <p:cNvSpPr>
            <a:spLocks noChangeArrowheads="1"/>
          </p:cNvSpPr>
          <p:nvPr/>
        </p:nvSpPr>
        <p:spPr bwMode="auto">
          <a:xfrm>
            <a:off x="543664" y="2350889"/>
            <a:ext cx="8147743"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FFFFFF"/>
                </a:solidFill>
                <a:effectLst/>
                <a:latin typeface="Arial" panose="020B0604020202020204" pitchFamily="34" charset="0"/>
              </a:rPr>
              <a:t>Ten behoeve van de aanduidingen van de seinen worden de volgende symbolen gebruikt:</a:t>
            </a:r>
          </a:p>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FFFFFF"/>
                </a:solidFill>
                <a:effectLst/>
                <a:latin typeface="Arial" panose="020B0604020202020204" pitchFamily="34" charset="0"/>
              </a:rPr>
              <a:t>zeer korte stoot, 1/4 sec         </a:t>
            </a:r>
          </a:p>
          <a:p>
            <a:pPr marL="0" marR="0" lvl="0" indent="0" algn="l" defTabSz="914400" rtl="0" eaLnBrk="0" fontAlgn="ctr" latinLnBrk="0" hangingPunct="0">
              <a:lnSpc>
                <a:spcPct val="100000"/>
              </a:lnSpc>
              <a:spcBef>
                <a:spcPct val="0"/>
              </a:spcBef>
              <a:spcAft>
                <a:spcPct val="0"/>
              </a:spcAft>
              <a:buClrTx/>
              <a:buSzTx/>
              <a:buFontTx/>
              <a:buNone/>
              <a:tabLst/>
            </a:pPr>
            <a:endParaRPr kumimoji="0" lang="nl-NL" altLang="nl-NL" sz="1600" b="0" i="0" u="none" strike="noStrike" cap="none" normalizeH="0" baseline="0" dirty="0" smtClean="0">
              <a:ln>
                <a:noFill/>
              </a:ln>
              <a:solidFill>
                <a:srgbClr val="FFFFFF"/>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FFFFFF"/>
                </a:solidFill>
                <a:effectLst/>
                <a:latin typeface="Arial" panose="020B0604020202020204" pitchFamily="34" charset="0"/>
              </a:rPr>
              <a:t>Korte stoot, 1 sec</a:t>
            </a:r>
            <a:r>
              <a:rPr kumimoji="0" lang="nl-NL" altLang="nl-NL" sz="1600" b="0" i="0" u="none" strike="noStrike" cap="none" normalizeH="0" baseline="0" dirty="0" smtClean="0">
                <a:ln>
                  <a:noFill/>
                </a:ln>
                <a:solidFill>
                  <a:srgbClr val="FFFFFF"/>
                </a:solidFill>
                <a:effectLst/>
                <a:latin typeface="Arial" panose="020B0604020202020204" pitchFamily="34" charset="0"/>
                <a:hlinkClick r:id="rId4"/>
              </a:rPr>
              <a:t>  </a:t>
            </a:r>
            <a:r>
              <a:rPr kumimoji="0" lang="nl-NL" altLang="nl-NL" sz="1600" b="0" i="0" u="none" strike="noStrike" cap="none" normalizeH="0" baseline="0" dirty="0" smtClean="0">
                <a:ln>
                  <a:noFill/>
                </a:ln>
                <a:solidFill>
                  <a:srgbClr val="FFFFFF"/>
                </a:solidFill>
                <a:effectLst/>
                <a:latin typeface="Arial" panose="020B0604020202020204" pitchFamily="34" charset="0"/>
              </a:rPr>
              <a:t>                </a:t>
            </a:r>
          </a:p>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FFFFFF"/>
                </a:solidFill>
                <a:effectLst/>
                <a:latin typeface="Arial" panose="020B0604020202020204" pitchFamily="34" charset="0"/>
                <a:hlinkClick r:id="rId5"/>
              </a:rPr>
              <a:t>  </a:t>
            </a:r>
            <a:r>
              <a:rPr kumimoji="0" lang="nl-NL" altLang="nl-NL" sz="1600" b="0" i="0" u="none" strike="noStrike" cap="none" normalizeH="0" baseline="0" dirty="0" smtClean="0">
                <a:ln>
                  <a:noFill/>
                </a:ln>
                <a:solidFill>
                  <a:srgbClr val="FFFFFF"/>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FFFFFF"/>
                </a:solidFill>
                <a:effectLst/>
                <a:latin typeface="Arial" panose="020B0604020202020204" pitchFamily="34" charset="0"/>
              </a:rPr>
              <a:t>Lange stoot, 4 sec</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FFFFFF"/>
                </a:solidFill>
                <a:effectLst/>
                <a:latin typeface="Arial" panose="020B0604020202020204" pitchFamily="34" charset="0"/>
              </a:rPr>
              <a:t>Tussen de stoten moet 1 seconde tussenpose worden gehanteerd.</a:t>
            </a:r>
          </a:p>
        </p:txBody>
      </p:sp>
      <p:pic>
        <p:nvPicPr>
          <p:cNvPr id="4106" name="Picture 10" descr="zeer korte stoot, 1/4 se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3909" y="2685764"/>
            <a:ext cx="228600" cy="762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Korte stoot">
            <a:hlinkClick r:id="rId4"/>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034" y="3165038"/>
            <a:ext cx="523875" cy="952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Lange stoot">
            <a:hlinkClick r:id="rId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164" y="4264937"/>
            <a:ext cx="10953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030123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Rectangle 1"/>
          <p:cNvSpPr>
            <a:spLocks noChangeArrowheads="1"/>
          </p:cNvSpPr>
          <p:nvPr/>
        </p:nvSpPr>
        <p:spPr bwMode="auto">
          <a:xfrm>
            <a:off x="339634" y="1213800"/>
            <a:ext cx="826878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rgbClr val="FFFFFF"/>
                </a:solidFill>
                <a:effectLst/>
                <a:latin typeface="Arial" panose="020B0604020202020204" pitchFamily="34" charset="0"/>
              </a:rPr>
              <a:t>Een klein schip moet in ieder geval de volgende 3 seinen kunnen geven:</a:t>
            </a:r>
            <a:endParaRPr kumimoji="0" lang="nl-NL" altLang="nl-NL"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Arial" panose="020B0604020202020204" pitchFamily="34" charset="0"/>
              </a:rPr>
              <a:t>                   Attentie </a:t>
            </a:r>
            <a:endParaRPr kumimoji="0" lang="nl-NL" altLang="nl-NL" sz="1200" b="0" i="0" u="none" strike="noStrike" cap="none" normalizeH="0" baseline="0" dirty="0" smtClean="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rgbClr val="FFFFFF"/>
                </a:solidFill>
                <a:effectLst/>
                <a:latin typeface="Arial" panose="020B0604020202020204" pitchFamily="34" charset="0"/>
              </a:rPr>
              <a:t>Attentiesein</a:t>
            </a:r>
            <a:endParaRPr kumimoji="0" lang="nl-NL" altLang="nl-NL"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rgbClr val="FFFFFF"/>
                </a:solidFill>
                <a:effectLst/>
                <a:latin typeface="Arial" panose="020B0604020202020204" pitchFamily="34" charset="0"/>
              </a:rPr>
              <a:t>Het attentiesein wordt gebruikt ter voorkoming van een aanvaring. Dit geld niet voor dreigend gevaar, maar bijvoorbeeld bij een onoverzichtelijke bocht of dichte mist.</a:t>
            </a:r>
            <a:endParaRPr kumimoji="0" lang="nl-NL" altLang="nl-NL" sz="1200" b="0" i="0" u="none" strike="noStrike" cap="none" normalizeH="0" baseline="0" dirty="0" smtClean="0">
              <a:ln>
                <a:noFill/>
              </a:ln>
              <a:solidFill>
                <a:schemeClr val="tx1"/>
              </a:solidFill>
              <a:effectLst/>
              <a:latin typeface="Arial" panose="020B0604020202020204" pitchFamily="34" charset="0"/>
            </a:endParaRPr>
          </a:p>
        </p:txBody>
      </p:sp>
      <p:pic>
        <p:nvPicPr>
          <p:cNvPr id="5122" name="Picture 2" descr="Lange sto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9428" y="1476535"/>
            <a:ext cx="1095375" cy="666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51743" y="2893721"/>
            <a:ext cx="40059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NL" sz="1400" b="0" i="0" u="none" strike="noStrike" cap="none" normalizeH="0" baseline="0" dirty="0" smtClean="0">
                <a:ln>
                  <a:noFill/>
                </a:ln>
                <a:solidFill>
                  <a:schemeClr val="tx1"/>
                </a:solidFill>
                <a:effectLst/>
                <a:latin typeface="Arial" panose="020B0604020202020204" pitchFamily="34" charset="0"/>
                <a:hlinkClick r:id="rId5"/>
              </a:rPr>
              <a:t>  </a:t>
            </a:r>
            <a:r>
              <a:rPr kumimoji="0" lang="nl-NL" altLang="nl-NL" sz="1400" b="0" i="0" u="none" strike="noStrike" cap="none" normalizeH="0" baseline="0" dirty="0" smtClean="0">
                <a:ln>
                  <a:noFill/>
                </a:ln>
                <a:solidFill>
                  <a:schemeClr val="tx1"/>
                </a:solidFill>
                <a:effectLst/>
                <a:latin typeface="Arial" panose="020B0604020202020204" pitchFamily="34" charset="0"/>
              </a:rPr>
              <a:t>                                     Ik kan niet manoeuvreren </a:t>
            </a:r>
            <a:endParaRPr kumimoji="0" lang="nl-NL" altLang="nl-NL" sz="1400" b="0" i="0" u="none" strike="noStrike" cap="none" normalizeH="0" baseline="0" dirty="0" smtClean="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smtClean="0">
                <a:ln>
                  <a:noFill/>
                </a:ln>
                <a:solidFill>
                  <a:srgbClr val="FFFFFF"/>
                </a:solidFill>
                <a:effectLst/>
                <a:latin typeface="Arial" panose="020B0604020202020204" pitchFamily="34" charset="0"/>
              </a:rPr>
              <a:t>Ik kan niet manoeuvreren</a:t>
            </a:r>
            <a:endParaRPr kumimoji="0" lang="nl-NL" altLang="nl-NL" sz="14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smtClean="0">
                <a:ln>
                  <a:noFill/>
                </a:ln>
                <a:solidFill>
                  <a:srgbClr val="FFFFFF"/>
                </a:solidFill>
                <a:effectLst/>
                <a:latin typeface="Arial" panose="020B0604020202020204" pitchFamily="34" charset="0"/>
              </a:rPr>
              <a:t>In geval van motorpech, roerschade etc.</a:t>
            </a:r>
            <a:endParaRPr kumimoji="0" lang="nl-NL" altLang="nl-NL" sz="1400" b="0" i="0" u="none" strike="noStrike" cap="none" normalizeH="0" baseline="0" dirty="0" smtClean="0">
              <a:ln>
                <a:noFill/>
              </a:ln>
              <a:solidFill>
                <a:schemeClr val="tx1"/>
              </a:solidFill>
              <a:effectLst/>
              <a:latin typeface="Arial" panose="020B0604020202020204" pitchFamily="34" charset="0"/>
            </a:endParaRPr>
          </a:p>
        </p:txBody>
      </p:sp>
      <p:pic>
        <p:nvPicPr>
          <p:cNvPr id="5124" name="Picture 4" descr="Ik kan niet manoeuvrere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7368" y="3666939"/>
            <a:ext cx="2371725" cy="952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242207" y="4168827"/>
            <a:ext cx="9093671"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dirty="0" smtClean="0">
                <a:ln>
                  <a:noFill/>
                </a:ln>
                <a:solidFill>
                  <a:srgbClr val="FFFFFF"/>
                </a:solidFill>
                <a:effectLst/>
                <a:latin typeface="Arial" panose="020B0604020202020204" pitchFamily="34" charset="0"/>
              </a:rPr>
              <a:t> </a:t>
            </a:r>
            <a:endParaRPr kumimoji="0" lang="nl-NL" altLang="nl-NL" sz="1200" b="0" i="0" u="none" strike="noStrike" cap="none" normalizeH="0" baseline="0" dirty="0" smtClean="0">
              <a:ln>
                <a:noFill/>
              </a:ln>
              <a:solidFill>
                <a:schemeClr val="tx1"/>
              </a:solidFill>
              <a:effectLst/>
              <a:latin typeface="Arial" panose="020B0604020202020204" pitchFamily="34" charset="0"/>
              <a:hlinkClick r:id="rId7"/>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chemeClr val="tx1"/>
                </a:solidFill>
                <a:effectLst/>
                <a:latin typeface="Arial" panose="020B0604020202020204" pitchFamily="34" charset="0"/>
                <a:hlinkClick r:id="rId7"/>
              </a:rPr>
              <a:t>  </a:t>
            </a:r>
            <a:r>
              <a:rPr kumimoji="0" lang="nl-NL" altLang="nl-NL" sz="1200" b="0" i="0" u="none" strike="noStrike" cap="none" normalizeH="0" baseline="0" dirty="0" smtClean="0">
                <a:ln>
                  <a:noFill/>
                </a:ln>
                <a:solidFill>
                  <a:schemeClr val="tx1"/>
                </a:solidFill>
                <a:effectLst/>
                <a:latin typeface="Arial" panose="020B0604020202020204" pitchFamily="34" charset="0"/>
              </a:rPr>
              <a:t>                                                                          Noodsein </a:t>
            </a:r>
            <a:endParaRPr kumimoji="0" lang="nl-NL" altLang="nl-NL" sz="1200" b="0" i="0" u="none" strike="noStrike" cap="none" normalizeH="0" baseline="0" dirty="0" smtClean="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smtClean="0">
                <a:ln>
                  <a:noFill/>
                </a:ln>
                <a:solidFill>
                  <a:srgbClr val="FFFFFF"/>
                </a:solidFill>
                <a:effectLst/>
                <a:latin typeface="Arial" panose="020B0604020202020204" pitchFamily="34" charset="0"/>
              </a:rPr>
              <a:t>Dit sein bestaat uit minimaal 4 lange stoten. Indien geen geluidsignaal kan worden gegeven met een geluidsinstallatie, kunnen klokslagen of harde slagen tegen het anker ook volstaan. In de laatste gevallen zijn het uiteraard hele korte signalen.</a:t>
            </a:r>
            <a:endParaRPr kumimoji="0" lang="nl-NL" altLang="nl-NL" sz="12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200" b="0" i="0" u="none" strike="noStrike" cap="none" normalizeH="0" baseline="0" dirty="0" smtClean="0">
              <a:ln>
                <a:noFill/>
              </a:ln>
              <a:solidFill>
                <a:schemeClr val="tx1"/>
              </a:solidFill>
              <a:effectLst/>
              <a:latin typeface="Arial" panose="020B0604020202020204" pitchFamily="34" charset="0"/>
            </a:endParaRPr>
          </a:p>
        </p:txBody>
      </p:sp>
      <p:pic>
        <p:nvPicPr>
          <p:cNvPr id="5126" name="Picture 6" descr="Noodsei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5376" y="5354330"/>
            <a:ext cx="4714875" cy="85726"/>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5879" y="2468880"/>
            <a:ext cx="2723784" cy="2042838"/>
          </a:xfrm>
          <a:prstGeom prst="rect">
            <a:avLst/>
          </a:prstGeom>
        </p:spPr>
      </p:pic>
      <p:pic>
        <p:nvPicPr>
          <p:cNvPr id="12" name="Afbeelding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892875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841" y="1001804"/>
            <a:ext cx="5179964" cy="487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668013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Dichte mist</a:t>
            </a:r>
            <a:br>
              <a:rPr lang="nl-NL" dirty="0" smtClean="0"/>
            </a:br>
            <a:r>
              <a:rPr lang="nl-NL" dirty="0"/>
              <a:t/>
            </a:r>
            <a:br>
              <a:rPr lang="nl-NL" dirty="0"/>
            </a:br>
            <a:r>
              <a:rPr lang="nl-NL" dirty="0" smtClean="0"/>
              <a:t>Attentiesein</a:t>
            </a:r>
            <a:br>
              <a:rPr lang="nl-NL" dirty="0" smtClean="0"/>
            </a:br>
            <a:r>
              <a:rPr lang="nl-NL" dirty="0"/>
              <a:t/>
            </a:r>
            <a:br>
              <a:rPr lang="nl-NL" dirty="0"/>
            </a:br>
            <a:r>
              <a:rPr lang="nl-NL" dirty="0" smtClean="0"/>
              <a:t>Zicht minder dan 1000 meter</a:t>
            </a:r>
            <a:endParaRPr lang="nl-NL" dirty="0"/>
          </a:p>
        </p:txBody>
      </p:sp>
      <p:sp>
        <p:nvSpPr>
          <p:cNvPr id="3" name="Ondertitel 2"/>
          <p:cNvSpPr>
            <a:spLocks noGrp="1"/>
          </p:cNvSpPr>
          <p:nvPr>
            <p:ph type="subTitle" idx="1"/>
          </p:nvPr>
        </p:nvSpPr>
        <p:spPr>
          <a:xfrm>
            <a:off x="242207" y="4696371"/>
            <a:ext cx="8540374" cy="1129663"/>
          </a:xfrm>
        </p:spPr>
        <p:txBody>
          <a:bodyPr>
            <a:normAutofit fontScale="92500" lnSpcReduction="10000"/>
          </a:bodyPr>
          <a:lstStyle/>
          <a:p>
            <a:r>
              <a:rPr lang="nl-NL" dirty="0"/>
              <a:t>De boei bestaat uit een drijflichaam en een </a:t>
            </a:r>
            <a:r>
              <a:rPr lang="nl-NL" dirty="0">
                <a:hlinkClick r:id="rId2" tooltip="Klok (bel)"/>
              </a:rPr>
              <a:t>klokvormige</a:t>
            </a:r>
            <a:r>
              <a:rPr lang="nl-NL" dirty="0"/>
              <a:t> constructie waarvan de onderrand zich in het water bevindt. Boven in de klok bevindt zich een </a:t>
            </a:r>
            <a:r>
              <a:rPr lang="nl-NL" dirty="0">
                <a:hlinkClick r:id="rId3" tooltip="Fluit (muziekinstrument)"/>
              </a:rPr>
              <a:t>fluit</a:t>
            </a:r>
            <a:r>
              <a:rPr lang="nl-NL" dirty="0"/>
              <a:t>. Door de </a:t>
            </a:r>
            <a:r>
              <a:rPr lang="nl-NL" dirty="0">
                <a:hlinkClick r:id="rId4" tooltip="Zeedeining"/>
              </a:rPr>
              <a:t>deining</a:t>
            </a:r>
            <a:r>
              <a:rPr lang="nl-NL" dirty="0"/>
              <a:t> stijgt en daalt het water in de klok, waarbij de lucht door de fluit wordt geperst. </a:t>
            </a: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8327" y="2562354"/>
            <a:ext cx="2526439" cy="2427793"/>
          </a:xfrm>
          <a:prstGeom prst="rect">
            <a:avLst/>
          </a:prstGeom>
        </p:spPr>
      </p:pic>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972472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0031" y="1188720"/>
            <a:ext cx="6637238" cy="1771323"/>
          </a:xfrm>
        </p:spPr>
        <p:txBody>
          <a:bodyPr/>
          <a:lstStyle/>
          <a:p>
            <a:r>
              <a:rPr lang="nl-NL" dirty="0" smtClean="0"/>
              <a:t>Reddingsvest </a:t>
            </a:r>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338" y="3244407"/>
            <a:ext cx="1943114" cy="1943114"/>
          </a:xfrm>
          <a:prstGeom prst="rect">
            <a:avLst/>
          </a:prstGeom>
        </p:spPr>
      </p:pic>
      <p:graphicFrame>
        <p:nvGraphicFramePr>
          <p:cNvPr id="8" name="Tabel 7"/>
          <p:cNvGraphicFramePr>
            <a:graphicFrameLocks noGrp="1"/>
          </p:cNvGraphicFramePr>
          <p:nvPr>
            <p:extLst>
              <p:ext uri="{D42A27DB-BD31-4B8C-83A1-F6EECF244321}">
                <p14:modId xmlns:p14="http://schemas.microsoft.com/office/powerpoint/2010/main" val="3756475214"/>
              </p:ext>
            </p:extLst>
          </p:nvPr>
        </p:nvGraphicFramePr>
        <p:xfrm>
          <a:off x="6792002" y="683770"/>
          <a:ext cx="5376078" cy="5121275"/>
        </p:xfrm>
        <a:graphic>
          <a:graphicData uri="http://schemas.openxmlformats.org/drawingml/2006/table">
            <a:tbl>
              <a:tblPr/>
              <a:tblGrid>
                <a:gridCol w="2688039">
                  <a:extLst>
                    <a:ext uri="{9D8B030D-6E8A-4147-A177-3AD203B41FA5}">
                      <a16:colId xmlns:a16="http://schemas.microsoft.com/office/drawing/2014/main" val="3961172561"/>
                    </a:ext>
                  </a:extLst>
                </a:gridCol>
                <a:gridCol w="2688039">
                  <a:extLst>
                    <a:ext uri="{9D8B030D-6E8A-4147-A177-3AD203B41FA5}">
                      <a16:colId xmlns:a16="http://schemas.microsoft.com/office/drawing/2014/main" val="3828829237"/>
                    </a:ext>
                  </a:extLst>
                </a:gridCol>
              </a:tblGrid>
              <a:tr h="268804">
                <a:tc>
                  <a:txBody>
                    <a:bodyPr/>
                    <a:lstStyle/>
                    <a:p>
                      <a:endParaRPr lang="nl-NL" sz="1300" dirty="0"/>
                    </a:p>
                  </a:txBody>
                  <a:tcPr marL="0" marR="0"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nl-NL" sz="1300"/>
                    </a:p>
                  </a:txBody>
                  <a:tcPr marL="67201" marR="67201" marT="33600" marB="33600">
                    <a:lnL w="952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03191766"/>
                  </a:ext>
                </a:extLst>
              </a:tr>
              <a:tr h="403206">
                <a:tc>
                  <a:txBody>
                    <a:bodyPr/>
                    <a:lstStyle/>
                    <a:p>
                      <a:endParaRPr lang="nl-NL" sz="1300" dirty="0"/>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nl-NL" sz="1300" dirty="0"/>
                    </a:p>
                  </a:txBody>
                  <a:tcPr marL="67201" marR="67201" marT="33600" marB="33600">
                    <a:lnL w="9525"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693212551"/>
                  </a:ext>
                </a:extLst>
              </a:tr>
              <a:tr h="4449265">
                <a:tc>
                  <a:txBody>
                    <a:bodyPr/>
                    <a:lstStyle/>
                    <a:p>
                      <a:endParaRPr lang="nl-NL" sz="1300">
                        <a:effectLst/>
                      </a:endParaRPr>
                    </a:p>
                  </a:txBody>
                  <a:tcPr marL="7000" marR="7000" marT="7000" marB="7000" anchor="ctr">
                    <a:lnL>
                      <a:noFill/>
                    </a:lnL>
                    <a:lnR>
                      <a:noFill/>
                    </a:lnR>
                    <a:lnT w="9525" cap="flat" cmpd="sng" algn="ctr">
                      <a:solidFill>
                        <a:srgbClr val="000000"/>
                      </a:solidFill>
                      <a:prstDash val="solid"/>
                      <a:round/>
                      <a:headEnd type="none" w="med" len="med"/>
                      <a:tailEnd type="none" w="med" len="med"/>
                    </a:lnT>
                    <a:lnB>
                      <a:noFill/>
                    </a:lnB>
                  </a:tcPr>
                </a:tc>
                <a:tc>
                  <a:txBody>
                    <a:bodyPr/>
                    <a:lstStyle/>
                    <a:p>
                      <a:r>
                        <a:rPr lang="nl-NL" sz="1300" b="1" dirty="0">
                          <a:effectLst/>
                          <a:latin typeface="verdana,arial,helvetica,sans-serif"/>
                          <a:hlinkClick r:id="rId5" action="ppaction://hlinkfile" tooltip="http://www.reddingsvesten.com/page.php/Welke%20categori%25EBn%20zijn%20er?id=10168"/>
                        </a:rPr>
                        <a:t>Reddingsvest 150N - EN396</a:t>
                      </a:r>
                      <a:endParaRPr lang="nl-NL" sz="1300" dirty="0">
                        <a:effectLst/>
                      </a:endParaRPr>
                    </a:p>
                    <a:p>
                      <a:r>
                        <a:rPr lang="nl-NL" sz="1300" dirty="0">
                          <a:effectLst/>
                          <a:latin typeface="Verdana" panose="020B0604030504040204" pitchFamily="34" charset="0"/>
                        </a:rPr>
                        <a:t>Voor zwemmers en niet-zwemmers. Geschikt bij of op open- en kustwater. Met zware, waterdichte kleding beperkt veilig bij bewusteloosheid. Een reddingsvest dat meer drijfvermogen en </a:t>
                      </a:r>
                      <a:r>
                        <a:rPr lang="nl-NL" sz="1300" dirty="0" err="1">
                          <a:effectLst/>
                          <a:latin typeface="Verdana" panose="020B0604030504040204" pitchFamily="34" charset="0"/>
                        </a:rPr>
                        <a:t>geavenceerder</a:t>
                      </a:r>
                      <a:r>
                        <a:rPr lang="nl-NL" sz="1300" dirty="0">
                          <a:effectLst/>
                          <a:latin typeface="Verdana" panose="020B0604030504040204" pitchFamily="34" charset="0"/>
                        </a:rPr>
                        <a:t> is. Voor serieuze jachtvaarders, zwemmers en niet-zwemmers.</a:t>
                      </a:r>
                      <a:endParaRPr lang="nl-NL" sz="1300" dirty="0">
                        <a:effectLst/>
                      </a:endParaRPr>
                    </a:p>
                    <a:p>
                      <a:r>
                        <a:rPr lang="nl-NL" sz="1300" dirty="0">
                          <a:effectLst/>
                          <a:latin typeface="Verdana" panose="020B0604030504040204" pitchFamily="34" charset="0"/>
                        </a:rPr>
                        <a:t>Geschikt voor kinderen en volwassenen bij of op open- en kustwater. Voor zware weersomstandigheden en bij het dragen van bijvoorbeeld lichte regenkleding. De 150N reddingsvesten zijn zo ontworpen dat ze een bewusteloze persoon op de rug draaien, met de luchtwegen vrij van water.</a:t>
                      </a:r>
                      <a:endParaRPr lang="nl-NL" sz="1300" dirty="0">
                        <a:effectLst/>
                      </a:endParaRPr>
                    </a:p>
                  </a:txBody>
                  <a:tcPr marL="7000" marR="7000" marT="7000" marB="7000" anchor="ctr">
                    <a:lnL>
                      <a:noFill/>
                    </a:lnL>
                    <a:lnR>
                      <a:noFill/>
                    </a:lnR>
                    <a:lnB>
                      <a:noFill/>
                    </a:lnB>
                  </a:tcPr>
                </a:tc>
                <a:extLst>
                  <a:ext uri="{0D108BD9-81ED-4DB2-BD59-A6C34878D82A}">
                    <a16:rowId xmlns:a16="http://schemas.microsoft.com/office/drawing/2014/main" val="4114049554"/>
                  </a:ext>
                </a:extLst>
              </a:tr>
            </a:tbl>
          </a:graphicData>
        </a:graphic>
      </p:graphicFrame>
      <p:pic>
        <p:nvPicPr>
          <p:cNvPr id="6146" name="Picture 2" descr="automatic_inflation150.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3293" y="2618410"/>
            <a:ext cx="3038903" cy="2952077"/>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835269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96" y="1229534"/>
            <a:ext cx="3298644" cy="452903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4464" y="1229534"/>
            <a:ext cx="3211286" cy="3211286"/>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9449" y="2847703"/>
            <a:ext cx="3101690" cy="3101690"/>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853299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23" y="944880"/>
            <a:ext cx="4410111" cy="2751909"/>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7500" y="944880"/>
            <a:ext cx="2751909" cy="2751909"/>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23" y="3774803"/>
            <a:ext cx="2264954" cy="2264954"/>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5807" y="944880"/>
            <a:ext cx="2562842" cy="4912796"/>
          </a:xfrm>
          <a:prstGeom prst="rect">
            <a:avLst/>
          </a:prstGeom>
        </p:spPr>
      </p:pic>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3703" y="3774803"/>
            <a:ext cx="4026585" cy="2264954"/>
          </a:xfrm>
          <a:prstGeom prst="rect">
            <a:avLst/>
          </a:prstGeom>
        </p:spPr>
      </p:pic>
      <p:pic>
        <p:nvPicPr>
          <p:cNvPr id="12" name="Afbeelding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9527" y="3774804"/>
            <a:ext cx="2381250" cy="2264954"/>
          </a:xfrm>
          <a:prstGeom prst="rect">
            <a:avLst/>
          </a:prstGeom>
        </p:spPr>
      </p:pic>
      <p:pic>
        <p:nvPicPr>
          <p:cNvPr id="13" name="Afbeelding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854633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5" name="Afbeelding 4"/>
          <p:cNvPicPr>
            <a:picLocks noChangeAspect="1"/>
          </p:cNvPicPr>
          <p:nvPr/>
        </p:nvPicPr>
        <p:blipFill rotWithShape="1">
          <a:blip r:embed="rId2"/>
          <a:srcRect l="4854" t="26696" r="4688" b="20804"/>
          <a:stretch/>
        </p:blipFill>
        <p:spPr>
          <a:xfrm>
            <a:off x="252919" y="1724296"/>
            <a:ext cx="11769635" cy="3840481"/>
          </a:xfrm>
          <a:prstGeom prst="rect">
            <a:avLst/>
          </a:prstGeom>
        </p:spPr>
      </p:pic>
    </p:spTree>
    <p:extLst>
      <p:ext uri="{BB962C8B-B14F-4D97-AF65-F5344CB8AC3E}">
        <p14:creationId xmlns:p14="http://schemas.microsoft.com/office/powerpoint/2010/main" val="576945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6177592" y="1932476"/>
            <a:ext cx="4590256" cy="2800767"/>
          </a:xfrm>
          <a:prstGeom prst="rect">
            <a:avLst/>
          </a:prstGeom>
        </p:spPr>
        <p:txBody>
          <a:bodyPr wrap="square">
            <a:spAutoFit/>
          </a:bodyPr>
          <a:lstStyle/>
          <a:p>
            <a:r>
              <a:rPr lang="nl-NL" sz="2200" b="1" dirty="0">
                <a:latin typeface="Tahoma" panose="020B0604030504040204" pitchFamily="34" charset="0"/>
                <a:ea typeface="Tahoma" panose="020B0604030504040204" pitchFamily="34" charset="0"/>
                <a:cs typeface="Tahoma" panose="020B0604030504040204" pitchFamily="34" charset="0"/>
              </a:rPr>
              <a:t>Minimale inhoud Basisset :</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smtClean="0">
                <a:latin typeface="Tahoma" panose="020B0604030504040204" pitchFamily="34" charset="0"/>
                <a:ea typeface="Tahoma" panose="020B0604030504040204" pitchFamily="34" charset="0"/>
                <a:cs typeface="Tahoma" panose="020B0604030504040204" pitchFamily="34" charset="0"/>
              </a:rPr>
              <a:t>1 </a:t>
            </a:r>
            <a:r>
              <a:rPr lang="nl-NL" sz="2200" dirty="0">
                <a:latin typeface="Tahoma" panose="020B0604030504040204" pitchFamily="34" charset="0"/>
                <a:ea typeface="Tahoma" panose="020B0604030504040204" pitchFamily="34" charset="0"/>
                <a:cs typeface="Tahoma" panose="020B0604030504040204" pitchFamily="34" charset="0"/>
              </a:rPr>
              <a:t>splinterpincet</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4 steriele gaasjes/</a:t>
            </a:r>
            <a:r>
              <a:rPr lang="nl-NL" sz="2200" dirty="0" err="1">
                <a:latin typeface="Tahoma" panose="020B0604030504040204" pitchFamily="34" charset="0"/>
                <a:ea typeface="Tahoma" panose="020B0604030504040204" pitchFamily="34" charset="0"/>
                <a:cs typeface="Tahoma" panose="020B0604030504040204" pitchFamily="34" charset="0"/>
              </a:rPr>
              <a:t>compressen</a:t>
            </a:r>
            <a:r>
              <a:rPr lang="nl-NL" sz="2200" dirty="0">
                <a:latin typeface="Tahoma" panose="020B0604030504040204" pitchFamily="34" charset="0"/>
                <a:ea typeface="Tahoma" panose="020B0604030504040204" pitchFamily="34" charset="0"/>
                <a:cs typeface="Tahoma" panose="020B0604030504040204" pitchFamily="34" charset="0"/>
              </a:rPr>
              <a:t> van 1 / 16 m2 of 5 x 8 ,5 cm</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schematische EHBO-instructie</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a:t>
            </a:r>
            <a:r>
              <a:rPr lang="nl-NL" sz="2200" dirty="0" err="1">
                <a:latin typeface="Tahoma" panose="020B0604030504040204" pitchFamily="34" charset="0"/>
                <a:ea typeface="Tahoma" panose="020B0604030504040204" pitchFamily="34" charset="0"/>
                <a:cs typeface="Tahoma" panose="020B0604030504040204" pitchFamily="34" charset="0"/>
              </a:rPr>
              <a:t>tekenverwijderset</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verbandschaar</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2 wondsnelverbanden 8 x 10 cm</a:t>
            </a:r>
          </a:p>
        </p:txBody>
      </p:sp>
      <p:sp>
        <p:nvSpPr>
          <p:cNvPr id="3" name="Rechthoek 2"/>
          <p:cNvSpPr/>
          <p:nvPr/>
        </p:nvSpPr>
        <p:spPr>
          <a:xfrm>
            <a:off x="980246" y="1937735"/>
            <a:ext cx="4590256" cy="3477875"/>
          </a:xfrm>
          <a:prstGeom prst="rect">
            <a:avLst/>
          </a:prstGeom>
        </p:spPr>
        <p:txBody>
          <a:bodyPr wrap="square">
            <a:spAutoFit/>
          </a:bodyPr>
          <a:lstStyle/>
          <a:p>
            <a:r>
              <a:rPr lang="nl-NL" sz="2200" b="1" dirty="0">
                <a:latin typeface="Tahoma" panose="020B0604030504040204" pitchFamily="34" charset="0"/>
                <a:ea typeface="Tahoma" panose="020B0604030504040204" pitchFamily="34" charset="0"/>
                <a:cs typeface="Tahoma" panose="020B0604030504040204" pitchFamily="34" charset="0"/>
              </a:rPr>
              <a:t>Minimale inhoud Basisset :</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assortiment wondpleister (minimaal 15 strips)</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driekante doek/driehoeksverband</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ideaalzwachtel, 5 m x 8 cm</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rol kleefpleister, 2- cm</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1 flesje desinfectans, bij voorkeur 2 wondverzorgingskits</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2 paar handschoenen</a:t>
            </a:r>
            <a:br>
              <a:rPr lang="nl-NL" sz="2200" dirty="0">
                <a:latin typeface="Tahoma" panose="020B0604030504040204" pitchFamily="34" charset="0"/>
                <a:ea typeface="Tahoma" panose="020B0604030504040204" pitchFamily="34" charset="0"/>
                <a:cs typeface="Tahoma" panose="020B0604030504040204" pitchFamily="34" charset="0"/>
              </a:rPr>
            </a:br>
            <a:endParaRPr lang="nl-NL" sz="2200" dirty="0">
              <a:latin typeface="Tahoma" panose="020B0604030504040204" pitchFamily="34" charset="0"/>
              <a:ea typeface="Tahoma" panose="020B0604030504040204" pitchFamily="34" charset="0"/>
              <a:cs typeface="Tahoma" panose="020B0604030504040204" pitchFamily="34" charset="0"/>
            </a:endParaRPr>
          </a:p>
        </p:txBody>
      </p:sp>
      <p:sp>
        <p:nvSpPr>
          <p:cNvPr id="4" name="Titel 1"/>
          <p:cNvSpPr txBox="1">
            <a:spLocks/>
          </p:cNvSpPr>
          <p:nvPr/>
        </p:nvSpPr>
        <p:spPr>
          <a:xfrm>
            <a:off x="1143000" y="746234"/>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Redding / verbandtrommel</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889410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9848" y="1298448"/>
            <a:ext cx="7315200" cy="909175"/>
          </a:xfrm>
        </p:spPr>
        <p:txBody>
          <a:bodyPr/>
          <a:lstStyle/>
          <a:p>
            <a:r>
              <a:rPr lang="nl-NL" dirty="0" smtClean="0"/>
              <a:t>Vaarregels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268" y="897994"/>
            <a:ext cx="5638800" cy="4898708"/>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245431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948046"/>
            <a:ext cx="8620773" cy="4420787"/>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84958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94" y="1037716"/>
            <a:ext cx="7680621" cy="454693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391882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t="30992"/>
          <a:stretch/>
        </p:blipFill>
        <p:spPr>
          <a:xfrm>
            <a:off x="1691789" y="163810"/>
            <a:ext cx="6131651" cy="6001859"/>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817333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9586" y="833959"/>
            <a:ext cx="7315200" cy="3255264"/>
          </a:xfrm>
        </p:spPr>
        <p:txBody>
          <a:bodyPr>
            <a:normAutofit/>
          </a:bodyPr>
          <a:lstStyle/>
          <a:p>
            <a:r>
              <a:rPr lang="nl-NL" sz="1800" b="1" dirty="0">
                <a:solidFill>
                  <a:schemeClr val="tx1"/>
                </a:solidFill>
              </a:rPr>
              <a:t>1. Beroepsvaart gaat voor (groot gaat meestal voor klein).</a:t>
            </a:r>
            <a:r>
              <a:rPr lang="nl-NL" sz="1800" dirty="0">
                <a:solidFill>
                  <a:schemeClr val="tx1"/>
                </a:solidFill>
              </a:rPr>
              <a:t/>
            </a:r>
            <a:br>
              <a:rPr lang="nl-NL" sz="1800" dirty="0">
                <a:solidFill>
                  <a:schemeClr val="tx1"/>
                </a:solidFill>
              </a:rPr>
            </a:br>
            <a:r>
              <a:rPr lang="nl-NL" sz="1800" dirty="0">
                <a:solidFill>
                  <a:schemeClr val="tx1"/>
                </a:solidFill>
              </a:rPr>
              <a:t>Dit zijn meestal schepen langer dan 20 meter. Deze schepen zijn beperkt in hun manoeuvres en kunnen hun schip vaak niet snel stilleggen. Blijf uit hun buurt en ga er vooral niet voor varen. Een dergelijk schip heeft voor de boeg vaak een dode hoek, waar de schipper je niet (goed) meer kan zien. Als je zelf de stuurhut niet kunt zien, ziet de schipper je ook niet!</a:t>
            </a:r>
            <a:r>
              <a:rPr lang="nl-NL" sz="2000" dirty="0"/>
              <a:t/>
            </a:r>
            <a:br>
              <a:rPr lang="nl-NL" sz="2000" dirty="0"/>
            </a:br>
            <a:r>
              <a:rPr lang="nl-NL" sz="2000" dirty="0"/>
              <a:t/>
            </a:r>
            <a:br>
              <a:rPr lang="nl-NL" sz="2000" dirty="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85" y="2849367"/>
            <a:ext cx="9753600" cy="365760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658185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185" y="936444"/>
            <a:ext cx="9753600" cy="5229225"/>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237324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1800" b="1" dirty="0">
                <a:solidFill>
                  <a:schemeClr val="tx1"/>
                </a:solidFill>
              </a:rPr>
              <a:t>2. Stuurboordwal gaat voor.</a:t>
            </a:r>
            <a:r>
              <a:rPr lang="nl-NL" sz="1800" dirty="0">
                <a:solidFill>
                  <a:schemeClr val="tx1"/>
                </a:solidFill>
              </a:rPr>
              <a:t/>
            </a:r>
            <a:br>
              <a:rPr lang="nl-NL" sz="1800" dirty="0">
                <a:solidFill>
                  <a:schemeClr val="tx1"/>
                </a:solidFill>
              </a:rPr>
            </a:br>
            <a:r>
              <a:rPr lang="nl-NL" sz="1800" dirty="0">
                <a:solidFill>
                  <a:schemeClr val="tx1"/>
                </a:solidFill>
              </a:rPr>
              <a:t>Als er sprake is van een gemarkeerde vaarweg, bijvoorbeeld een vaargeul (rode en groene tonnen) of een natuurlijk vaarweg (rivier/kanaal) gaat degene die strak stuurboordwal (rechterkant van het vaarwater) aanhoudt, voor.</a:t>
            </a:r>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4978" y="3308986"/>
            <a:ext cx="3323545" cy="2489451"/>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07" y="420024"/>
            <a:ext cx="7494707" cy="2794637"/>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894836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3707" y="1385046"/>
            <a:ext cx="3273552" cy="2097741"/>
          </a:xfrm>
        </p:spPr>
        <p:txBody>
          <a:bodyPr>
            <a:normAutofit/>
          </a:bodyPr>
          <a:lstStyle/>
          <a:p>
            <a:r>
              <a:rPr lang="nl-NL" sz="1800" b="1" dirty="0">
                <a:solidFill>
                  <a:schemeClr val="tx1"/>
                </a:solidFill>
              </a:rPr>
              <a:t>3. </a:t>
            </a:r>
            <a:r>
              <a:rPr lang="nl-NL" sz="1800" dirty="0">
                <a:solidFill>
                  <a:schemeClr val="tx1"/>
                </a:solidFill>
              </a:rPr>
              <a:t>(Kleine) zeilschepen gaan voor op (door spierkracht aangedreven vaartuigen) roeiboten/kano’s, en deze gaan weer voor op (kleine) motorschepen. Dus: </a:t>
            </a:r>
            <a:r>
              <a:rPr lang="nl-NL" sz="1800" b="1" dirty="0">
                <a:solidFill>
                  <a:schemeClr val="tx1"/>
                </a:solidFill>
              </a:rPr>
              <a:t>Zeil gaat voor spier, gaat voor motor.</a:t>
            </a:r>
            <a:endParaRPr lang="nl-NL" sz="1800" dirty="0">
              <a:solidFill>
                <a:schemeClr val="tx1"/>
              </a:solidFill>
            </a:endParaRPr>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897" y="0"/>
            <a:ext cx="9753600" cy="649605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4254645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29768" y="1095732"/>
            <a:ext cx="6833181" cy="2189335"/>
          </a:xfrm>
        </p:spPr>
        <p:txBody>
          <a:bodyPr>
            <a:normAutofit/>
          </a:bodyPr>
          <a:lstStyle/>
          <a:p>
            <a:r>
              <a:rPr lang="nl-NL" sz="2000" b="1" dirty="0">
                <a:solidFill>
                  <a:schemeClr val="tx1"/>
                </a:solidFill>
              </a:rPr>
              <a:t>4.Motorschepen onderling: Stuurboord gaat voor </a:t>
            </a:r>
            <a:r>
              <a:rPr lang="nl-NL" sz="2000" dirty="0">
                <a:solidFill>
                  <a:schemeClr val="tx1"/>
                </a:solidFill>
              </a:rPr>
              <a:t>op open water zonder betonning</a:t>
            </a:r>
            <a:r>
              <a:rPr lang="nl-NL" sz="2000" b="1" dirty="0">
                <a:solidFill>
                  <a:schemeClr val="tx1"/>
                </a:solidFill>
              </a:rPr>
              <a:t>.</a:t>
            </a:r>
            <a:r>
              <a:rPr lang="nl-NL" sz="2000" dirty="0">
                <a:solidFill>
                  <a:schemeClr val="tx1"/>
                </a:solidFill>
              </a:rPr>
              <a:t> Bij tegengestelde koers wijkt men beiden uit naar stuurboord.</a:t>
            </a:r>
            <a:r>
              <a:rPr lang="nl-NL" sz="6000" dirty="0"/>
              <a:t/>
            </a:r>
            <a:br>
              <a:rPr lang="nl-NL" sz="6000" dirty="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768" y="3396617"/>
            <a:ext cx="4421420" cy="2547257"/>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9215" y="2462107"/>
            <a:ext cx="4572000" cy="3429000"/>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47112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9848" y="1358537"/>
            <a:ext cx="6650302" cy="2312126"/>
          </a:xfrm>
        </p:spPr>
        <p:txBody>
          <a:bodyPr>
            <a:normAutofit fontScale="90000"/>
          </a:bodyPr>
          <a:lstStyle/>
          <a:p>
            <a:r>
              <a:rPr lang="nl-NL" dirty="0" smtClean="0"/>
              <a:t>Inhoud</a:t>
            </a:r>
            <a:br>
              <a:rPr lang="nl-NL" dirty="0" smtClean="0"/>
            </a:br>
            <a:r>
              <a:rPr lang="nl-NL" dirty="0"/>
              <a:t/>
            </a:r>
            <a:br>
              <a:rPr lang="nl-NL" dirty="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Tekstvak 4"/>
          <p:cNvSpPr txBox="1"/>
          <p:nvPr/>
        </p:nvSpPr>
        <p:spPr>
          <a:xfrm>
            <a:off x="2638697" y="2483847"/>
            <a:ext cx="1516762" cy="1477328"/>
          </a:xfrm>
          <a:prstGeom prst="rect">
            <a:avLst/>
          </a:prstGeom>
          <a:noFill/>
        </p:spPr>
        <p:txBody>
          <a:bodyPr wrap="none" rtlCol="0">
            <a:spAutoFit/>
          </a:bodyPr>
          <a:lstStyle/>
          <a:p>
            <a:r>
              <a:rPr lang="nl-NL" dirty="0" smtClean="0"/>
              <a:t>BPR</a:t>
            </a:r>
          </a:p>
          <a:p>
            <a:r>
              <a:rPr lang="nl-NL" dirty="0" smtClean="0"/>
              <a:t>Geluidsseinen</a:t>
            </a:r>
          </a:p>
          <a:p>
            <a:r>
              <a:rPr lang="nl-NL" dirty="0" smtClean="0"/>
              <a:t>Marifoon</a:t>
            </a:r>
          </a:p>
          <a:p>
            <a:r>
              <a:rPr lang="nl-NL" dirty="0" smtClean="0"/>
              <a:t>Vaarregels</a:t>
            </a:r>
          </a:p>
          <a:p>
            <a:endParaRPr lang="nl-NL" dirty="0"/>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637820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Rechthoek 4"/>
          <p:cNvSpPr/>
          <p:nvPr/>
        </p:nvSpPr>
        <p:spPr>
          <a:xfrm>
            <a:off x="242207" y="914472"/>
            <a:ext cx="6096000" cy="1754326"/>
          </a:xfrm>
          <a:prstGeom prst="rect">
            <a:avLst/>
          </a:prstGeom>
        </p:spPr>
        <p:txBody>
          <a:bodyPr>
            <a:spAutoFit/>
          </a:bodyPr>
          <a:lstStyle/>
          <a:p>
            <a:r>
              <a:rPr lang="nl-NL" b="1" dirty="0"/>
              <a:t>5. Zeilschepen onderling: </a:t>
            </a:r>
            <a:r>
              <a:rPr lang="nl-NL" dirty="0"/>
              <a:t/>
            </a:r>
            <a:br>
              <a:rPr lang="nl-NL" dirty="0"/>
            </a:br>
            <a:r>
              <a:rPr lang="nl-NL" dirty="0"/>
              <a:t>· </a:t>
            </a:r>
            <a:r>
              <a:rPr lang="nl-NL" b="1" dirty="0"/>
              <a:t>Stuurboord wijkt voor bakboord.</a:t>
            </a:r>
            <a:r>
              <a:rPr lang="nl-NL" dirty="0"/>
              <a:t/>
            </a:r>
            <a:br>
              <a:rPr lang="nl-NL" dirty="0"/>
            </a:br>
            <a:r>
              <a:rPr lang="nl-NL" dirty="0"/>
              <a:t>Dit betekent dat degene die zijn zeil aan bakboord heeft staan, voorrang heeft over degene die zijn zeil aan stuurboord heeft staan</a:t>
            </a:r>
            <a:br>
              <a:rPr lang="nl-NL" dirty="0"/>
            </a:br>
            <a:endParaRPr lang="nl-NL" dirty="0"/>
          </a:p>
        </p:txBody>
      </p:sp>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r="52164"/>
          <a:stretch/>
        </p:blipFill>
        <p:spPr>
          <a:xfrm>
            <a:off x="8044708" y="914472"/>
            <a:ext cx="3724926" cy="3239238"/>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1852" y="2625747"/>
            <a:ext cx="5808617" cy="3868630"/>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0118847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2648" y="1397726"/>
            <a:ext cx="7315200" cy="1510066"/>
          </a:xfrm>
        </p:spPr>
        <p:txBody>
          <a:bodyPr>
            <a:normAutofit/>
          </a:bodyPr>
          <a:lstStyle/>
          <a:p>
            <a:r>
              <a:rPr lang="nl-NL" sz="1800" dirty="0">
                <a:solidFill>
                  <a:schemeClr val="tx1"/>
                </a:solidFill>
              </a:rPr>
              <a:t>6. </a:t>
            </a:r>
            <a:r>
              <a:rPr lang="nl-NL" sz="1800" b="1" dirty="0">
                <a:solidFill>
                  <a:schemeClr val="tx1"/>
                </a:solidFill>
              </a:rPr>
              <a:t>Loef wijkt voor lij.</a:t>
            </a:r>
            <a:r>
              <a:rPr lang="nl-NL" sz="1800" dirty="0">
                <a:solidFill>
                  <a:schemeClr val="tx1"/>
                </a:solidFill>
              </a:rPr>
              <a:t/>
            </a:r>
            <a:br>
              <a:rPr lang="nl-NL" sz="1800" dirty="0">
                <a:solidFill>
                  <a:schemeClr val="tx1"/>
                </a:solidFill>
              </a:rPr>
            </a:br>
            <a:r>
              <a:rPr lang="nl-NL" sz="1800" dirty="0">
                <a:solidFill>
                  <a:schemeClr val="tx1"/>
                </a:solidFill>
              </a:rPr>
              <a:t>Deze regel gaat op als zeilschepen elkaar kruisen en ze beiden het zeil over dezelfde boeg hebben staan. Het schip dat aan de loefkant (waar de wind vandaan komt) ligt t.o.v. het andere schip, moet voorrang verlenen.</a:t>
            </a:r>
            <a:br>
              <a:rPr lang="nl-NL" sz="1800" dirty="0">
                <a:solidFill>
                  <a:schemeClr val="tx1"/>
                </a:solidFill>
              </a:rPr>
            </a:br>
            <a:endParaRPr lang="nl-NL" sz="1800" dirty="0">
              <a:solidFill>
                <a:schemeClr val="tx1"/>
              </a:solidFill>
            </a:endParaRPr>
          </a:p>
        </p:txBody>
      </p:sp>
      <p:sp>
        <p:nvSpPr>
          <p:cNvPr id="3" name="Onder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rotWithShape="1">
          <a:blip r:embed="rId4">
            <a:extLst>
              <a:ext uri="{28A0092B-C50C-407E-A947-70E740481C1C}">
                <a14:useLocalDpi xmlns:a14="http://schemas.microsoft.com/office/drawing/2010/main" val="0"/>
              </a:ext>
            </a:extLst>
          </a:blip>
          <a:srcRect l="51011"/>
          <a:stretch/>
        </p:blipFill>
        <p:spPr>
          <a:xfrm>
            <a:off x="8242663" y="1225905"/>
            <a:ext cx="3813754" cy="3239238"/>
          </a:xfrm>
          <a:prstGeom prst="rect">
            <a:avLst/>
          </a:prstGeom>
        </p:spPr>
      </p:pic>
      <p:pic>
        <p:nvPicPr>
          <p:cNvPr id="5" name="Afbeelding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47" y="2834330"/>
            <a:ext cx="4764895" cy="3176597"/>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7728086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motor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452520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Onderhoud</a:t>
            </a:r>
            <a:r>
              <a:rPr lang="en-US" dirty="0" smtClean="0"/>
              <a:t> </a:t>
            </a:r>
            <a:r>
              <a:rPr lang="en-US" dirty="0" err="1" smtClean="0"/>
              <a:t>ter</a:t>
            </a:r>
            <a:r>
              <a:rPr lang="en-US" dirty="0" smtClean="0"/>
              <a:t> </a:t>
            </a:r>
            <a:r>
              <a:rPr lang="en-US" dirty="0" err="1" smtClean="0"/>
              <a:t>voorkoming</a:t>
            </a:r>
            <a:r>
              <a:rPr lang="en-US" dirty="0" smtClean="0"/>
              <a:t> </a:t>
            </a:r>
            <a:r>
              <a:rPr lang="en-US" dirty="0" err="1" smtClean="0"/>
              <a:t>problemen</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b="1" dirty="0" smtClean="0">
                <a:solidFill>
                  <a:schemeClr val="tx1"/>
                </a:solidFill>
              </a:rPr>
              <a:t>Benzinefilter</a:t>
            </a:r>
            <a:r>
              <a:rPr lang="nl-NL" dirty="0" smtClean="0">
                <a:solidFill>
                  <a:schemeClr val="tx1"/>
                </a:solidFill>
              </a:rPr>
              <a:t/>
            </a:r>
            <a:br>
              <a:rPr lang="nl-NL" dirty="0" smtClean="0">
                <a:solidFill>
                  <a:schemeClr val="tx1"/>
                </a:solidFill>
              </a:rPr>
            </a:br>
            <a:r>
              <a:rPr lang="nl-NL" dirty="0" smtClean="0">
                <a:solidFill>
                  <a:schemeClr val="tx1"/>
                </a:solidFill>
              </a:rPr>
              <a:t>Controleer het benzinefilter op vuiligheid. De meeste benzinefilters zijn doorzichtig en dan is een controle snel uitgevoerd. Bij vervanging dient u wel op het juiste type te letten. Met name papieren filters kunnen niet gebruikt worden bij een buitenboordmotor die op mengsmering werkt. Olie tast het papier aan en filtert dan niet meer.</a:t>
            </a:r>
          </a:p>
          <a:p>
            <a:r>
              <a:rPr lang="nl-NL" b="1" dirty="0" smtClean="0">
                <a:solidFill>
                  <a:schemeClr val="tx1"/>
                </a:solidFill>
              </a:rPr>
              <a:t>Bougies </a:t>
            </a:r>
            <a:r>
              <a:rPr lang="nl-NL" dirty="0" smtClean="0">
                <a:solidFill>
                  <a:schemeClr val="tx1"/>
                </a:solidFill>
              </a:rPr>
              <a:t/>
            </a:r>
            <a:br>
              <a:rPr lang="nl-NL" dirty="0" smtClean="0">
                <a:solidFill>
                  <a:schemeClr val="tx1"/>
                </a:solidFill>
              </a:rPr>
            </a:br>
            <a:r>
              <a:rPr lang="nl-NL" dirty="0" smtClean="0">
                <a:solidFill>
                  <a:schemeClr val="tx1"/>
                </a:solidFill>
              </a:rPr>
              <a:t>Demonteer de bougies, reinig deze en </a:t>
            </a:r>
            <a:r>
              <a:rPr lang="nl-NL" dirty="0" err="1" smtClean="0">
                <a:solidFill>
                  <a:schemeClr val="tx1"/>
                </a:solidFill>
              </a:rPr>
              <a:t>zonodig</a:t>
            </a:r>
            <a:r>
              <a:rPr lang="nl-NL" dirty="0" smtClean="0">
                <a:solidFill>
                  <a:schemeClr val="tx1"/>
                </a:solidFill>
              </a:rPr>
              <a:t> vervangen. Bougies dienen te vervangen worden als de contactpunten zijn aangevreten. Zijn ze onbeschadigd reinig dan de contactpunten en monteer de bougie opnieuw.</a:t>
            </a:r>
          </a:p>
          <a:p>
            <a:r>
              <a:rPr lang="nl-NL" b="1" dirty="0" smtClean="0">
                <a:solidFill>
                  <a:schemeClr val="tx1"/>
                </a:solidFill>
              </a:rPr>
              <a:t>Olie verversen</a:t>
            </a:r>
            <a:r>
              <a:rPr lang="nl-NL" dirty="0" smtClean="0">
                <a:solidFill>
                  <a:schemeClr val="tx1"/>
                </a:solidFill>
              </a:rPr>
              <a:t/>
            </a:r>
            <a:br>
              <a:rPr lang="nl-NL" dirty="0" smtClean="0">
                <a:solidFill>
                  <a:schemeClr val="tx1"/>
                </a:solidFill>
              </a:rPr>
            </a:br>
            <a:r>
              <a:rPr lang="nl-NL" dirty="0" smtClean="0">
                <a:solidFill>
                  <a:schemeClr val="tx1"/>
                </a:solidFill>
              </a:rPr>
              <a:t>Bij een viertaktmotor dient u de olie van de motor te controleren en eventueel te verversen. Vergeet niet de peilstok weer terug te plaatsen. U zou niet de eerste zijn die de peilstok vergeet, waardoor de olie naar buiten spuit en de motor beschadigd raakt. Indien uw buitenboordmotor ook over een oliefilter beschikt, dient u deze ook te vervangen.</a:t>
            </a:r>
          </a:p>
          <a:p>
            <a:r>
              <a:rPr lang="nl-NL" b="1" dirty="0" smtClean="0">
                <a:solidFill>
                  <a:schemeClr val="tx1"/>
                </a:solidFill>
              </a:rPr>
              <a:t>Conserveringsolie buitenboordmotor</a:t>
            </a:r>
            <a:r>
              <a:rPr lang="nl-NL" dirty="0" smtClean="0">
                <a:solidFill>
                  <a:schemeClr val="tx1"/>
                </a:solidFill>
              </a:rPr>
              <a:t/>
            </a:r>
            <a:br>
              <a:rPr lang="nl-NL" dirty="0" smtClean="0">
                <a:solidFill>
                  <a:schemeClr val="tx1"/>
                </a:solidFill>
              </a:rPr>
            </a:br>
            <a:r>
              <a:rPr lang="nl-NL" dirty="0" smtClean="0">
                <a:solidFill>
                  <a:schemeClr val="tx1"/>
                </a:solidFill>
              </a:rPr>
              <a:t>Bij de betere watersportwinkel is conserveringsolie voor de motor te verkrijgen. Met conserveringsolie voorkomt u roest in het inwendige gedeelte van uw motor zoals cilinderwanden etc.</a:t>
            </a:r>
          </a:p>
          <a:p>
            <a:endParaRPr lang="nl-NL" dirty="0">
              <a:solidFill>
                <a:schemeClr val="tx1"/>
              </a:solidFill>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502040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143000" y="1965960"/>
            <a:ext cx="9144486" cy="3477875"/>
          </a:xfrm>
          <a:prstGeom prst="rect">
            <a:avLst/>
          </a:prstGeom>
        </p:spPr>
        <p:txBody>
          <a:bodyPr wrap="square">
            <a:spAutoFit/>
          </a:bodyPr>
          <a:lstStyle/>
          <a:p>
            <a:r>
              <a:rPr lang="nl-NL" sz="2200" b="1" dirty="0">
                <a:latin typeface="Tahoma" panose="020B0604030504040204" pitchFamily="34" charset="0"/>
                <a:ea typeface="Tahoma" panose="020B0604030504040204" pitchFamily="34" charset="0"/>
                <a:cs typeface="Tahoma" panose="020B0604030504040204" pitchFamily="34" charset="0"/>
              </a:rPr>
              <a:t>Regelmatige controle voorkomt ellende</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Diverse bedrijven zijn gespecialiseerd in het onderhoud van uw buitenboordmotor. Het is de gemakkelijkste oplossing: U brengt het ding weg en na verloop van tijd haalt u uw buitenboordmotor weer op en weet dat het door een vakman gebeurd is. Klaar.</a:t>
            </a:r>
          </a:p>
          <a:p>
            <a:r>
              <a:rPr lang="nl-NL" sz="2200" b="1" dirty="0">
                <a:latin typeface="Tahoma" panose="020B0604030504040204" pitchFamily="34" charset="0"/>
                <a:ea typeface="Tahoma" panose="020B0604030504040204" pitchFamily="34" charset="0"/>
                <a:cs typeface="Tahoma" panose="020B0604030504040204" pitchFamily="34" charset="0"/>
              </a:rPr>
              <a:t>Onderhoud buitenboordmotor zelf doen</a:t>
            </a:r>
            <a:r>
              <a:rPr lang="nl-NL" sz="2200" dirty="0">
                <a:latin typeface="Tahoma" panose="020B0604030504040204" pitchFamily="34" charset="0"/>
                <a:ea typeface="Tahoma" panose="020B0604030504040204" pitchFamily="34" charset="0"/>
                <a:cs typeface="Tahoma" panose="020B0604030504040204" pitchFamily="34" charset="0"/>
              </a:rPr>
              <a:t/>
            </a:r>
            <a:br>
              <a:rPr lang="nl-NL" sz="2200" dirty="0">
                <a:latin typeface="Tahoma" panose="020B0604030504040204" pitchFamily="34" charset="0"/>
                <a:ea typeface="Tahoma" panose="020B0604030504040204" pitchFamily="34" charset="0"/>
                <a:cs typeface="Tahoma" panose="020B0604030504040204" pitchFamily="34" charset="0"/>
              </a:rPr>
            </a:br>
            <a:r>
              <a:rPr lang="nl-NL" sz="2200" dirty="0">
                <a:latin typeface="Tahoma" panose="020B0604030504040204" pitchFamily="34" charset="0"/>
                <a:ea typeface="Tahoma" panose="020B0604030504040204" pitchFamily="34" charset="0"/>
                <a:cs typeface="Tahoma" panose="020B0604030504040204" pitchFamily="34" charset="0"/>
              </a:rPr>
              <a:t>Veel watersporters zijn echte doe-het-zelvers. Bovendien bespaart het in de kosten en het kan ook nog eens leuk zijn in de wintermaanden om zelf het onderhoud te plegen. Diverse zaken moeten één keer per jaar gebeuren. Onderstaand een kleine opsomming</a:t>
            </a:r>
          </a:p>
        </p:txBody>
      </p:sp>
      <p:sp>
        <p:nvSpPr>
          <p:cNvPr id="4" name="Titel 1"/>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mtClean="0"/>
              <a:t>Onderhoud ter voorkoming problemen</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3482019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1570" y="1702676"/>
            <a:ext cx="5467144" cy="4100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143000" y="609600"/>
            <a:ext cx="9875520" cy="1356360"/>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dirty="0" smtClean="0"/>
              <a:t>Koelsystemen</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07" y="6165669"/>
            <a:ext cx="1939290" cy="64643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Tree>
    <p:extLst>
      <p:ext uri="{BB962C8B-B14F-4D97-AF65-F5344CB8AC3E}">
        <p14:creationId xmlns:p14="http://schemas.microsoft.com/office/powerpoint/2010/main" val="10399061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Wierfilter</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40" y="1058091"/>
            <a:ext cx="4473303" cy="3354977"/>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73245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sz="2000" b="1" dirty="0"/>
              <a:t>Een goede afstelling is belangrijk voor de motorprestatie en duurzaamheid van het motorblok.</a:t>
            </a:r>
            <a:r>
              <a:rPr lang="nl-NL" sz="2000" dirty="0"/>
              <a:t> </a:t>
            </a:r>
            <a:br>
              <a:rPr lang="nl-NL" sz="2000" dirty="0"/>
            </a:br>
            <a:r>
              <a:rPr lang="nl-NL" sz="2000" dirty="0"/>
              <a:t>Het perfecte lucht brandstof mengsel moet zijn : 17 delen lucht 1 deel benzine. </a:t>
            </a:r>
            <a:br>
              <a:rPr lang="nl-NL" sz="2000" dirty="0"/>
            </a:br>
            <a:r>
              <a:rPr lang="nl-NL" sz="2000" dirty="0" smtClean="0"/>
              <a:t/>
            </a:r>
            <a:br>
              <a:rPr lang="nl-NL" sz="2000" dirty="0" smtClean="0"/>
            </a:br>
            <a:r>
              <a:rPr lang="nl-NL" sz="2000" dirty="0"/>
              <a:t/>
            </a:r>
            <a:br>
              <a:rPr lang="nl-NL" sz="2000" dirty="0"/>
            </a:br>
            <a:r>
              <a:rPr lang="nl-NL" sz="2000" dirty="0" smtClean="0"/>
              <a:t>De </a:t>
            </a:r>
            <a:r>
              <a:rPr lang="nl-NL" sz="2000" dirty="0"/>
              <a:t>carburateur verstuift net als een </a:t>
            </a:r>
            <a:r>
              <a:rPr lang="nl-NL" sz="2000" dirty="0" err="1"/>
              <a:t>paint</a:t>
            </a:r>
            <a:r>
              <a:rPr lang="nl-NL" sz="2000" dirty="0"/>
              <a:t> brush pistooltje vloeistof. </a:t>
            </a:r>
            <a:br>
              <a:rPr lang="nl-NL" sz="2000" dirty="0"/>
            </a:br>
            <a:r>
              <a:rPr lang="nl-NL" sz="2000" dirty="0"/>
              <a:t>Hij verneveld benzine zodat het </a:t>
            </a:r>
            <a:r>
              <a:rPr lang="nl-NL" sz="2000" dirty="0" err="1"/>
              <a:t>makkenlijk</a:t>
            </a:r>
            <a:r>
              <a:rPr lang="nl-NL" sz="2000" dirty="0"/>
              <a:t> met lucht word vermengt word. </a:t>
            </a:r>
            <a:r>
              <a:rPr lang="nl-NL" dirty="0"/>
              <a:t/>
            </a:r>
            <a:br>
              <a:rPr lang="nl-NL" dirty="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251" y="3419296"/>
            <a:ext cx="3175000" cy="250190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344678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5377" y="860612"/>
            <a:ext cx="7315200" cy="640618"/>
          </a:xfrm>
        </p:spPr>
        <p:txBody>
          <a:bodyPr>
            <a:normAutofit/>
          </a:bodyPr>
          <a:lstStyle/>
          <a:p>
            <a:r>
              <a:rPr lang="nl-NL" sz="2800" dirty="0" smtClean="0"/>
              <a:t>Controle goede afstelling </a:t>
            </a:r>
            <a:endParaRPr lang="nl-NL" sz="2800"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sp>
        <p:nvSpPr>
          <p:cNvPr id="5" name="Rectangle 1"/>
          <p:cNvSpPr>
            <a:spLocks noChangeArrowheads="1"/>
          </p:cNvSpPr>
          <p:nvPr/>
        </p:nvSpPr>
        <p:spPr bwMode="auto">
          <a:xfrm>
            <a:off x="120255" y="2082253"/>
            <a:ext cx="8579224" cy="284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smtClean="0">
                <a:ln>
                  <a:noFill/>
                </a:ln>
                <a:solidFill>
                  <a:schemeClr val="tx1"/>
                </a:solidFill>
                <a:effectLst/>
                <a:latin typeface="Arial" panose="020B0604020202020204" pitchFamily="34" charset="0"/>
              </a:rPr>
              <a:t>1. Witte rook</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rPr>
              <a:t>Bij het starten van je auto zie je vaak witte uitlaatrook. De waterdruppels komen als stoom naar buiten via de uitlaatpijp, vooral als het buiten koud is. Geen probleem dus. Mocht de motor eenmaal op temperatuur zijn, dan zou de witte rook moeten wegtrekken. Zo niet, dan zit er iets niet goed aan de motor. </a:t>
            </a:r>
            <a:endParaRPr kumimoji="0" lang="nl-NL" altLang="nl-N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smtClean="0">
                <a:ln>
                  <a:noFill/>
                </a:ln>
                <a:solidFill>
                  <a:schemeClr val="tx1"/>
                </a:solidFill>
                <a:effectLst/>
                <a:latin typeface="Arial" panose="020B0604020202020204" pitchFamily="34" charset="0"/>
              </a:rPr>
              <a:t>2. Zwarte rook</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rPr>
              <a:t>Zwarte rook geeft aan dat de verbranding van de brandstof niet helemaal gaat zoals gewenst. Er wordt teveel brandstof aangeleverd, waardoor de motor 'te rijk' staat. Het is niet gevaarlijk, maar wel zonde van de brandstof.</a:t>
            </a:r>
            <a:endParaRPr kumimoji="0" lang="nl-NL" altLang="nl-NL"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600" b="1" i="0" u="none" strike="noStrike" cap="none" normalizeH="0" baseline="0" dirty="0" smtClean="0">
                <a:ln>
                  <a:noFill/>
                </a:ln>
                <a:solidFill>
                  <a:schemeClr val="tx1"/>
                </a:solidFill>
                <a:effectLst/>
                <a:latin typeface="Arial" panose="020B0604020202020204" pitchFamily="34" charset="0"/>
              </a:rPr>
              <a:t>3. Blauwe rook</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chemeClr val="tx1"/>
                </a:solidFill>
                <a:effectLst/>
                <a:latin typeface="Arial" panose="020B0604020202020204" pitchFamily="34" charset="0"/>
              </a:rPr>
              <a:t>Blauwe rook heeft, net als zwarte rook, te maken met verbranding van de brandstof. Wanneer niet alleen diesel of benzine wordt verbrand maar er wat smeerolie meekomt wordt de rook blauw. Geen probleem wanneer je dit ziet als je tijdens het rijden je voet van het gaspedaal haalt. Wel een probleem wanneer dit tijdens het accelereren voorkomt. Niet alleen moet je motor gerepareerd worden, maar het is ook slecht voor het milieu.</a:t>
            </a:r>
            <a:endParaRPr kumimoji="0" lang="nl-NL" altLang="nl-NL" sz="1800" b="0" i="0" u="none" strike="noStrike" cap="none" normalizeH="0" baseline="0" dirty="0" smtClean="0">
              <a:ln>
                <a:noFill/>
              </a:ln>
              <a:solidFill>
                <a:schemeClr val="tx1"/>
              </a:solidFill>
              <a:effectLst/>
              <a:latin typeface="Arial" panose="020B0604020202020204" pitchFamily="34" charset="0"/>
            </a:endParaRPr>
          </a:p>
        </p:txBody>
      </p:sp>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41695388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Wieleffect van de schroef</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Rechtse schroef = bocht over bakboord het kortst</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Linkse schroef = bocht over stuurboord het kortst</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Rechtse schroef = linkse schroef achteruit (duwt het achterschip naar links)</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Linkse schroef = rechtse schroef achteruit (duwt achterschip naar rechts)</a:t>
            </a:r>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3425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26602" y="1371599"/>
            <a:ext cx="6989935" cy="2555095"/>
          </a:xfrm>
        </p:spPr>
        <p:txBody>
          <a:bodyPr/>
          <a:lstStyle/>
          <a:p>
            <a:r>
              <a:rPr lang="nl-NL" dirty="0" smtClean="0"/>
              <a:t>Binnenvaart politie regelement</a:t>
            </a:r>
            <a:br>
              <a:rPr lang="nl-NL" dirty="0" smtClean="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465" y="892473"/>
            <a:ext cx="4280672" cy="5273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4149997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979" y="2433844"/>
            <a:ext cx="882098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1248103" y="1219200"/>
            <a:ext cx="9875520" cy="70419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mtClean="0"/>
              <a:t>Wieleffect van de schroef</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554845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471" y="1814426"/>
            <a:ext cx="9703079" cy="388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1"/>
          <p:cNvSpPr txBox="1">
            <a:spLocks/>
          </p:cNvSpPr>
          <p:nvPr/>
        </p:nvSpPr>
        <p:spPr>
          <a:xfrm>
            <a:off x="1248103" y="1219200"/>
            <a:ext cx="9875520" cy="70419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mtClean="0"/>
              <a:t>Wieleffect van de schroef</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667880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268" y="2079610"/>
            <a:ext cx="7809187" cy="425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1"/>
          <p:cNvSpPr txBox="1">
            <a:spLocks/>
          </p:cNvSpPr>
          <p:nvPr/>
        </p:nvSpPr>
        <p:spPr>
          <a:xfrm>
            <a:off x="1248103" y="1219200"/>
            <a:ext cx="9875520" cy="704193"/>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nl-NL" smtClean="0"/>
              <a:t>Wieleffect van de schroef</a:t>
            </a: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775229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Samengevat</a:t>
            </a:r>
            <a:endParaRPr lang="nl-NL" dirty="0"/>
          </a:p>
        </p:txBody>
      </p:sp>
      <p:sp>
        <p:nvSpPr>
          <p:cNvPr id="3" name="Tijdelijke aanduiding voor inhoud 2"/>
          <p:cNvSpPr>
            <a:spLocks noGrp="1"/>
          </p:cNvSpPr>
          <p:nvPr>
            <p:ph idx="1"/>
          </p:nvPr>
        </p:nvSpPr>
        <p:spPr/>
        <p:txBody>
          <a:bodyPr>
            <a:normAutofit/>
          </a:bodyPr>
          <a:lstStyle/>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BB roer = (voor) schip naar bakboord</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Sb roer = (voor) schip naar stuurboord</a:t>
            </a:r>
          </a:p>
          <a:p>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Rondgaan in 1 keer;</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Rechtse schroef = rechterwal beginnen;</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Linkse schroef = </a:t>
            </a:r>
            <a:r>
              <a:rPr lang="nl-NL"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linkerwal</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beginnen.</a:t>
            </a:r>
          </a:p>
          <a:p>
            <a:r>
              <a:rPr lang="nl-NL" b="1" dirty="0" smtClean="0">
                <a:solidFill>
                  <a:schemeClr val="tx1"/>
                </a:solidFill>
                <a:latin typeface="Tahoma" panose="020B0604030504040204" pitchFamily="34" charset="0"/>
                <a:ea typeface="Tahoma" panose="020B0604030504040204" pitchFamily="34" charset="0"/>
                <a:cs typeface="Tahoma" panose="020B0604030504040204" pitchFamily="34" charset="0"/>
              </a:rPr>
              <a:t>Niet in 1 keer;</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Rechtse </a:t>
            </a:r>
            <a:r>
              <a:rPr lang="nl-NL"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schroef:Linkerwal</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beginnen;</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Linkse schroef : rechterwal beginnen.</a:t>
            </a:r>
          </a:p>
          <a:p>
            <a:pPr marL="0" indent="0">
              <a:buNone/>
            </a:pP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5948070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Loef en lijzijde</a:t>
            </a:r>
            <a:endParaRPr lang="nl-NL" dirty="0"/>
          </a:p>
        </p:txBody>
      </p:sp>
      <p:sp>
        <p:nvSpPr>
          <p:cNvPr id="3" name="Tijdelijke aanduiding voor inhoud 2"/>
          <p:cNvSpPr>
            <a:spLocks noGrp="1"/>
          </p:cNvSpPr>
          <p:nvPr>
            <p:ph idx="1"/>
          </p:nvPr>
        </p:nvSpPr>
        <p:spPr/>
        <p:txBody>
          <a:bodyPr/>
          <a:lstStyle/>
          <a:p>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219" y="962664"/>
            <a:ext cx="7982186" cy="435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9780513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Wal</a:t>
            </a:r>
            <a:endParaRPr lang="nl-NL" dirty="0"/>
          </a:p>
        </p:txBody>
      </p:sp>
      <p:sp>
        <p:nvSpPr>
          <p:cNvPr id="3" name="Tijdelijke aanduiding voor inhoud 2"/>
          <p:cNvSpPr>
            <a:spLocks noGrp="1"/>
          </p:cNvSpPr>
          <p:nvPr>
            <p:ph idx="1"/>
          </p:nvPr>
        </p:nvSpPr>
        <p:spPr/>
        <p:txBody>
          <a:bodyPr/>
          <a:lstStyle/>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Hogerwal: de wal waar de wind vanaf waait;</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Lagerwal: wal waar de wind naar toe waait</a:t>
            </a:r>
          </a:p>
          <a:p>
            <a:r>
              <a:rPr lang="nl-NL"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Langswal</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de wal waar de wind evenredig staat</a:t>
            </a:r>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4124499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Trossen en springen</a:t>
            </a:r>
            <a:endParaRPr lang="nl-NL" dirty="0"/>
          </a:p>
        </p:txBody>
      </p:sp>
      <p:sp>
        <p:nvSpPr>
          <p:cNvPr id="3" name="Tijdelijke aanduiding voor inhoud 2"/>
          <p:cNvSpPr>
            <a:spLocks noGrp="1"/>
          </p:cNvSpPr>
          <p:nvPr>
            <p:ph idx="1"/>
          </p:nvPr>
        </p:nvSpPr>
        <p:spPr>
          <a:xfrm>
            <a:off x="1231670" y="1965960"/>
            <a:ext cx="8075240" cy="5544616"/>
          </a:xfrm>
        </p:spPr>
        <p:txBody>
          <a:bodyPr/>
          <a:lstStyle/>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1 = </a:t>
            </a:r>
            <a:r>
              <a:rPr lang="nl-NL"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voortros</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(voorschip bij de wal)</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2 = </a:t>
            </a:r>
            <a:r>
              <a:rPr lang="nl-NL"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achterspring</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(belet dat het schip naar achteren gaat)</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3= voorspring (belet dat het schip naar voren gaat)</a:t>
            </a:r>
          </a:p>
          <a:p>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4 = </a:t>
            </a:r>
            <a:r>
              <a:rPr lang="nl-NL"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achtertros</a:t>
            </a:r>
            <a:r>
              <a:rPr lang="nl-NL" dirty="0" smtClean="0">
                <a:solidFill>
                  <a:schemeClr val="tx1"/>
                </a:solidFill>
                <a:latin typeface="Tahoma" panose="020B0604030504040204" pitchFamily="34" charset="0"/>
                <a:ea typeface="Tahoma" panose="020B0604030504040204" pitchFamily="34" charset="0"/>
                <a:cs typeface="Tahoma" panose="020B0604030504040204" pitchFamily="34" charset="0"/>
              </a:rPr>
              <a:t> (achterschip bij de wal)</a:t>
            </a:r>
            <a:endParaRPr lang="nl-N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368" y="920827"/>
            <a:ext cx="6611389" cy="227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3761418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07135" y="251525"/>
            <a:ext cx="6984776" cy="490066"/>
          </a:xfrm>
        </p:spPr>
        <p:txBody>
          <a:bodyPr>
            <a:normAutofit fontScale="90000"/>
          </a:bodyPr>
          <a:lstStyle/>
          <a:p>
            <a:r>
              <a:rPr lang="nl-NL" dirty="0" smtClean="0">
                <a:solidFill>
                  <a:schemeClr val="tx1"/>
                </a:solidFill>
              </a:rPr>
              <a:t>Aankomen met hogerwal</a:t>
            </a:r>
            <a:endParaRPr lang="nl-NL" dirty="0">
              <a:solidFill>
                <a:schemeClr val="tx1"/>
              </a:solidFill>
            </a:endParaRPr>
          </a:p>
        </p:txBody>
      </p:sp>
      <p:sp>
        <p:nvSpPr>
          <p:cNvPr id="3" name="Tijdelijke aanduiding voor inhoud 2"/>
          <p:cNvSpPr>
            <a:spLocks noGrp="1"/>
          </p:cNvSpPr>
          <p:nvPr>
            <p:ph idx="1"/>
          </p:nvPr>
        </p:nvSpPr>
        <p:spPr/>
        <p:txBody>
          <a:bodyPr/>
          <a:lstStyle/>
          <a:p>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90" y="1063918"/>
            <a:ext cx="6745628" cy="472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958667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4381" y="1910507"/>
            <a:ext cx="2526568" cy="519184"/>
          </a:xfrm>
        </p:spPr>
        <p:txBody>
          <a:bodyPr>
            <a:normAutofit fontScale="90000"/>
          </a:bodyPr>
          <a:lstStyle/>
          <a:p>
            <a:r>
              <a:rPr lang="nl-NL" dirty="0" smtClean="0">
                <a:solidFill>
                  <a:schemeClr val="tx1"/>
                </a:solidFill>
              </a:rPr>
              <a:t> </a:t>
            </a:r>
            <a:endParaRPr lang="nl-NL" dirty="0">
              <a:solidFill>
                <a:schemeClr val="tx1"/>
              </a:solidFill>
            </a:endParaRP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8452" y="182880"/>
            <a:ext cx="3060192" cy="6557554"/>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3" y="1649730"/>
            <a:ext cx="5334000" cy="39243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3986751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Aankomen lagerwal</a:t>
            </a:r>
            <a:endParaRPr lang="nl-NL" dirty="0"/>
          </a:p>
        </p:txBody>
      </p:sp>
      <p:sp>
        <p:nvSpPr>
          <p:cNvPr id="3" name="Tijdelijke aanduiding voor inhoud 2"/>
          <p:cNvSpPr>
            <a:spLocks noGrp="1"/>
          </p:cNvSpPr>
          <p:nvPr>
            <p:ph idx="1"/>
          </p:nvPr>
        </p:nvSpPr>
        <p:spPr/>
        <p:txBody>
          <a:bodyPr/>
          <a:lstStyle/>
          <a:p>
            <a:endParaRPr lang="nl-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330" y="2081507"/>
            <a:ext cx="6600101" cy="412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234845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4534" y="1332412"/>
            <a:ext cx="7133626" cy="2267712"/>
          </a:xfrm>
        </p:spPr>
        <p:txBody>
          <a:bodyPr/>
          <a:lstStyle/>
          <a:p>
            <a:r>
              <a:rPr lang="nl-NL" dirty="0" smtClean="0"/>
              <a:t>Kleinschip minder dan 15 meter</a:t>
            </a:r>
            <a:endParaRPr lang="nl-NL" dirty="0"/>
          </a:p>
        </p:txBody>
      </p:sp>
      <p:sp>
        <p:nvSpPr>
          <p:cNvPr id="3" name="Ondertitel 2"/>
          <p:cNvSpPr>
            <a:spLocks noGrp="1"/>
          </p:cNvSpPr>
          <p:nvPr>
            <p:ph type="subTitle" idx="1"/>
          </p:nvPr>
        </p:nvSpPr>
        <p:spPr>
          <a:xfrm>
            <a:off x="1004534" y="3795035"/>
            <a:ext cx="7315200" cy="914400"/>
          </a:xfrm>
        </p:spPr>
        <p:txBody>
          <a:bodyPr/>
          <a:lstStyle/>
          <a:p>
            <a:r>
              <a:rPr lang="nl-NL" dirty="0" smtClean="0"/>
              <a:t>Groter dan 15 meter of sneller dan 20 km/uur </a:t>
            </a:r>
          </a:p>
          <a:p>
            <a:r>
              <a:rPr lang="nl-NL" dirty="0" smtClean="0"/>
              <a:t>Registratie teken</a:t>
            </a:r>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569" y="2751706"/>
            <a:ext cx="2317568" cy="2348469"/>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7880070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Afvaren hogerwal</a:t>
            </a:r>
            <a:endParaRPr lang="nl-NL" dirty="0"/>
          </a:p>
        </p:txBody>
      </p:sp>
      <p:sp>
        <p:nvSpPr>
          <p:cNvPr id="3" name="Tijdelijke aanduiding voor inhoud 2"/>
          <p:cNvSpPr>
            <a:spLocks noGrp="1"/>
          </p:cNvSpPr>
          <p:nvPr>
            <p:ph idx="1"/>
          </p:nvPr>
        </p:nvSpPr>
        <p:spPr/>
        <p:txBody>
          <a:bodyPr/>
          <a:lstStyle/>
          <a:p>
            <a:endParaRPr lang="nl-NL"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150" y="1926349"/>
            <a:ext cx="8606333" cy="2996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7096347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63962" y="2690948"/>
            <a:ext cx="2613878" cy="908143"/>
          </a:xfrm>
        </p:spPr>
        <p:txBody>
          <a:bodyPr/>
          <a:lstStyle/>
          <a:p>
            <a:r>
              <a:rPr lang="nl-NL" dirty="0" smtClean="0"/>
              <a:t>Einde </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740068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0015" y="1175657"/>
            <a:ext cx="7029123" cy="2633472"/>
          </a:xfrm>
        </p:spPr>
        <p:txBody>
          <a:bodyPr/>
          <a:lstStyle/>
          <a:p>
            <a:r>
              <a:rPr lang="nl-NL" dirty="0" smtClean="0"/>
              <a:t>Schipper belangrijkste persoon aan boord.</a:t>
            </a:r>
            <a:endParaRPr lang="nl-NL" dirty="0"/>
          </a:p>
        </p:txBody>
      </p:sp>
      <p:sp>
        <p:nvSpPr>
          <p:cNvPr id="3" name="Ondertitel 2"/>
          <p:cNvSpPr>
            <a:spLocks noGrp="1"/>
          </p:cNvSpPr>
          <p:nvPr>
            <p:ph type="subTitle" idx="1"/>
          </p:nvPr>
        </p:nvSpPr>
        <p:spPr/>
        <p:txBody>
          <a:bodyPr/>
          <a:lstStyle/>
          <a:p>
            <a:r>
              <a:rPr lang="nl-NL" dirty="0" smtClean="0"/>
              <a:t>Goed zeemanschap</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309252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9848" y="1298447"/>
            <a:ext cx="7315200" cy="4174889"/>
          </a:xfrm>
        </p:spPr>
        <p:txBody>
          <a:bodyPr>
            <a:normAutofit fontScale="90000"/>
          </a:bodyPr>
          <a:lstStyle/>
          <a:p>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a:t/>
            </a:r>
            <a:br>
              <a:rPr lang="nl-NL" sz="4000" dirty="0"/>
            </a:br>
            <a:r>
              <a:rPr lang="nl-NL" sz="4000" dirty="0" smtClean="0"/>
              <a:t/>
            </a:r>
            <a:br>
              <a:rPr lang="nl-NL" sz="4000" dirty="0" smtClean="0"/>
            </a:br>
            <a:r>
              <a:rPr lang="nl-NL" sz="4000" dirty="0" err="1" smtClean="0">
                <a:solidFill>
                  <a:schemeClr val="tx1"/>
                </a:solidFill>
              </a:rPr>
              <a:t>Aanboord</a:t>
            </a:r>
            <a:r>
              <a:rPr lang="nl-NL" sz="4000" dirty="0" smtClean="0">
                <a:solidFill>
                  <a:schemeClr val="tx1"/>
                </a:solidFill>
              </a:rPr>
              <a:t>:</a:t>
            </a:r>
            <a:br>
              <a:rPr lang="nl-NL" sz="4000" dirty="0" smtClean="0">
                <a:solidFill>
                  <a:schemeClr val="tx1"/>
                </a:solidFill>
              </a:rPr>
            </a:br>
            <a:r>
              <a:rPr lang="nl-NL" sz="4000" dirty="0" smtClean="0">
                <a:solidFill>
                  <a:schemeClr val="tx1"/>
                </a:solidFill>
              </a:rPr>
              <a:t>Vaarbewijs indien verplicht</a:t>
            </a:r>
            <a:br>
              <a:rPr lang="nl-NL" sz="4000" dirty="0" smtClean="0">
                <a:solidFill>
                  <a:schemeClr val="tx1"/>
                </a:solidFill>
              </a:rPr>
            </a:br>
            <a:r>
              <a:rPr lang="nl-NL" sz="4000" dirty="0" smtClean="0">
                <a:solidFill>
                  <a:schemeClr val="tx1"/>
                </a:solidFill>
              </a:rPr>
              <a:t>Marifoon certificaat</a:t>
            </a:r>
            <a:br>
              <a:rPr lang="nl-NL" sz="4000" dirty="0" smtClean="0">
                <a:solidFill>
                  <a:schemeClr val="tx1"/>
                </a:solidFill>
              </a:rPr>
            </a:br>
            <a:r>
              <a:rPr lang="nl-NL" sz="4000" dirty="0" smtClean="0">
                <a:solidFill>
                  <a:schemeClr val="tx1"/>
                </a:solidFill>
              </a:rPr>
              <a:t>Reddingsvesten</a:t>
            </a:r>
            <a:br>
              <a:rPr lang="nl-NL" sz="4000" dirty="0" smtClean="0">
                <a:solidFill>
                  <a:schemeClr val="tx1"/>
                </a:solidFill>
              </a:rPr>
            </a:br>
            <a:r>
              <a:rPr lang="nl-NL" sz="4000" dirty="0" smtClean="0">
                <a:solidFill>
                  <a:schemeClr val="tx1"/>
                </a:solidFill>
              </a:rPr>
              <a:t>Almanak 1 en 2 </a:t>
            </a:r>
            <a:br>
              <a:rPr lang="nl-NL" sz="4000" dirty="0" smtClean="0">
                <a:solidFill>
                  <a:schemeClr val="tx1"/>
                </a:solidFill>
              </a:rPr>
            </a:br>
            <a:r>
              <a:rPr lang="nl-NL" sz="4000" dirty="0" smtClean="0">
                <a:solidFill>
                  <a:schemeClr val="tx1"/>
                </a:solidFill>
              </a:rPr>
              <a:t>Scheepstoeter</a:t>
            </a:r>
            <a:br>
              <a:rPr lang="nl-NL" sz="4000" dirty="0" smtClean="0">
                <a:solidFill>
                  <a:schemeClr val="tx1"/>
                </a:solidFill>
              </a:rPr>
            </a:br>
            <a:r>
              <a:rPr lang="nl-NL" sz="4000" dirty="0" smtClean="0">
                <a:solidFill>
                  <a:schemeClr val="tx1"/>
                </a:solidFill>
              </a:rPr>
              <a:t>Hoosvat </a:t>
            </a:r>
            <a:r>
              <a:rPr lang="nl-NL" dirty="0" smtClean="0"/>
              <a:t/>
            </a:r>
            <a:br>
              <a:rPr lang="nl-NL" dirty="0" smtClean="0"/>
            </a:b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6314" y="3780623"/>
            <a:ext cx="2055754" cy="2055754"/>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198413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751" y="6010927"/>
            <a:ext cx="1355317" cy="84707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8008" y="0"/>
            <a:ext cx="1316129" cy="683770"/>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13" y="1985498"/>
            <a:ext cx="6667500" cy="3162300"/>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0358" y="1985498"/>
            <a:ext cx="2544408" cy="3162300"/>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17" y="6155935"/>
            <a:ext cx="1775811" cy="702065"/>
          </a:xfrm>
          <a:prstGeom prst="rect">
            <a:avLst/>
          </a:prstGeom>
        </p:spPr>
      </p:pic>
    </p:spTree>
    <p:extLst>
      <p:ext uri="{BB962C8B-B14F-4D97-AF65-F5344CB8AC3E}">
        <p14:creationId xmlns:p14="http://schemas.microsoft.com/office/powerpoint/2010/main" val="384364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
  <TotalTime>480</TotalTime>
  <Words>1091</Words>
  <Application>Microsoft Office PowerPoint</Application>
  <PresentationFormat>Breedbeeld</PresentationFormat>
  <Paragraphs>145</Paragraphs>
  <Slides>61</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61</vt:i4>
      </vt:variant>
    </vt:vector>
  </HeadingPairs>
  <TitlesOfParts>
    <vt:vector size="69" baseType="lpstr">
      <vt:lpstr>Arial</vt:lpstr>
      <vt:lpstr>Arial Unicode MS</vt:lpstr>
      <vt:lpstr>Corbel</vt:lpstr>
      <vt:lpstr>Tahoma</vt:lpstr>
      <vt:lpstr>Verdana</vt:lpstr>
      <vt:lpstr>verdana,arial,helvetica,sans-serif</vt:lpstr>
      <vt:lpstr>Wingdings 2</vt:lpstr>
      <vt:lpstr>Frame</vt:lpstr>
      <vt:lpstr>Les 1  Klein vaarbewijs 1 en 2</vt:lpstr>
      <vt:lpstr>Klein vaarbewijs verplicht </vt:lpstr>
      <vt:lpstr>PowerPoint-presentatie</vt:lpstr>
      <vt:lpstr>Inhoud  </vt:lpstr>
      <vt:lpstr>Binnenvaart politie regelement </vt:lpstr>
      <vt:lpstr>Kleinschip minder dan 15 meter</vt:lpstr>
      <vt:lpstr>Schipper belangrijkste persoon aan boord.</vt:lpstr>
      <vt:lpstr>          Aanboord: Vaarbewijs indien verplicht Marifoon certificaat Reddingsvesten Almanak 1 en 2  Scheepstoeter Hoosvat  </vt:lpstr>
      <vt:lpstr>PowerPoint-presentatie</vt:lpstr>
      <vt:lpstr>Kanaal 16 kanaal 10 kanaal 1 kanaal 77</vt:lpstr>
      <vt:lpstr>PowerPoint-presentatie</vt:lpstr>
      <vt:lpstr>Marifoon   </vt:lpstr>
      <vt:lpstr>Pan-pan is het in de radiotelefonie (met name de scheepvaart en de luchtvaart) gebruikelijke signaal voor spoedoproepen maar niet voor ernstig en onmiddellijk gevaar,[1] zoals levensbedreigende gevallen. De term is een verbastering van het Franse panne (=pech). </vt:lpstr>
      <vt:lpstr>“Securité” dat veiligheid betekent, wordt gebruikt voor algemene veiligheidswaarschuwingen.</vt:lpstr>
      <vt:lpstr>S.O.S.   </vt:lpstr>
      <vt:lpstr>Almanak 1 en 2 </vt:lpstr>
      <vt:lpstr>Voor anker  Zwarte bol</vt:lpstr>
      <vt:lpstr>Eerst breng je het schip in de wind (boeg richting de wind keren) ongeveer op de plek waar je wilt ankeren. Als je keuze hebt is het slim om een beschutte plek uit te kiezen: het anker houdt dan beter en het is natuurlijk ook aangenamer toeven. Je brengt het schip tot stilstand en dan kan je het anker laten zakken. Gebruik de vuistregel dat de ankerlijn een lengte moet hebben van drie maal de lokale waterdiepte. De waterdiepte vind je in de waterkaart </vt:lpstr>
      <vt:lpstr>PowerPoint-presentatie</vt:lpstr>
      <vt:lpstr>PowerPoint-presentatie</vt:lpstr>
      <vt:lpstr>Zwarte kegel </vt:lpstr>
      <vt:lpstr>Beperkt manoeuvreerbaar schip </vt:lpstr>
      <vt:lpstr>Geluidsseinen   </vt:lpstr>
      <vt:lpstr>PowerPoint-presentatie</vt:lpstr>
      <vt:lpstr>PowerPoint-presentatie</vt:lpstr>
      <vt:lpstr>Dichte mist  Attentiesein  Zicht minder dan 1000 meter</vt:lpstr>
      <vt:lpstr>Reddingsvest </vt:lpstr>
      <vt:lpstr>PowerPoint-presentatie</vt:lpstr>
      <vt:lpstr>PowerPoint-presentatie</vt:lpstr>
      <vt:lpstr>PowerPoint-presentatie</vt:lpstr>
      <vt:lpstr>Vaarregels </vt:lpstr>
      <vt:lpstr>PowerPoint-presentatie</vt:lpstr>
      <vt:lpstr>PowerPoint-presentatie</vt:lpstr>
      <vt:lpstr>PowerPoint-presentatie</vt:lpstr>
      <vt:lpstr>1. Beroepsvaart gaat voor (groot gaat meestal voor klein). Dit zijn meestal schepen langer dan 20 meter. Deze schepen zijn beperkt in hun manoeuvres en kunnen hun schip vaak niet snel stilleggen. Blijf uit hun buurt en ga er vooral niet voor varen. Een dergelijk schip heeft voor de boeg vaak een dode hoek, waar de schipper je niet (goed) meer kan zien. Als je zelf de stuurhut niet kunt zien, ziet de schipper je ook niet!  </vt:lpstr>
      <vt:lpstr>PowerPoint-presentatie</vt:lpstr>
      <vt:lpstr>2. Stuurboordwal gaat voor. Als er sprake is van een gemarkeerde vaarweg, bijvoorbeeld een vaargeul (rode en groene tonnen) of een natuurlijk vaarweg (rivier/kanaal) gaat degene die strak stuurboordwal (rechterkant van het vaarwater) aanhoudt, voor.</vt:lpstr>
      <vt:lpstr>3. (Kleine) zeilschepen gaan voor op (door spierkracht aangedreven vaartuigen) roeiboten/kano’s, en deze gaan weer voor op (kleine) motorschepen. Dus: Zeil gaat voor spier, gaat voor motor.</vt:lpstr>
      <vt:lpstr>4.Motorschepen onderling: Stuurboord gaat voor op open water zonder betonning. Bij tegengestelde koers wijkt men beiden uit naar stuurboord. </vt:lpstr>
      <vt:lpstr> </vt:lpstr>
      <vt:lpstr>6. Loef wijkt voor lij. Deze regel gaat op als zeilschepen elkaar kruisen en ze beiden het zeil over dezelfde boeg hebben staan. Het schip dat aan de loefkant (waar de wind vandaan komt) ligt t.o.v. het andere schip, moet voorrang verlenen. </vt:lpstr>
      <vt:lpstr>De motor </vt:lpstr>
      <vt:lpstr>Onderhoud ter voorkoming problemen</vt:lpstr>
      <vt:lpstr>PowerPoint-presentatie</vt:lpstr>
      <vt:lpstr>PowerPoint-presentatie</vt:lpstr>
      <vt:lpstr>Wierfilter</vt:lpstr>
      <vt:lpstr>Een goede afstelling is belangrijk voor de motorprestatie en duurzaamheid van het motorblok.  Het perfecte lucht brandstof mengsel moet zijn : 17 delen lucht 1 deel benzine.    De carburateur verstuift net als een paint brush pistooltje vloeistof.  Hij verneveld benzine zodat het makkenlijk met lucht word vermengt word.  </vt:lpstr>
      <vt:lpstr>Controle goede afstelling </vt:lpstr>
      <vt:lpstr>Wieleffect van de schroef</vt:lpstr>
      <vt:lpstr>PowerPoint-presentatie</vt:lpstr>
      <vt:lpstr>PowerPoint-presentatie</vt:lpstr>
      <vt:lpstr>PowerPoint-presentatie</vt:lpstr>
      <vt:lpstr>Samengevat</vt:lpstr>
      <vt:lpstr>Loef en lijzijde</vt:lpstr>
      <vt:lpstr>Wal</vt:lpstr>
      <vt:lpstr>Trossen en springen</vt:lpstr>
      <vt:lpstr>Aankomen met hogerwal</vt:lpstr>
      <vt:lpstr> </vt:lpstr>
      <vt:lpstr>Aankomen lagerwal</vt:lpstr>
      <vt:lpstr>Afvaren hogerwal</vt:lpstr>
      <vt:lpstr>Einde </vt:lpstr>
    </vt:vector>
  </TitlesOfParts>
  <Company>De Groene 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William Dekker</dc:creator>
  <cp:lastModifiedBy>William Dekker</cp:lastModifiedBy>
  <cp:revision>25</cp:revision>
  <dcterms:created xsi:type="dcterms:W3CDTF">2018-05-29T06:31:37Z</dcterms:created>
  <dcterms:modified xsi:type="dcterms:W3CDTF">2018-06-07T09:40:54Z</dcterms:modified>
</cp:coreProperties>
</file>